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44" r:id="rId3"/>
    <p:sldId id="336" r:id="rId4"/>
    <p:sldId id="373" r:id="rId5"/>
    <p:sldId id="259" r:id="rId6"/>
    <p:sldId id="260" r:id="rId7"/>
    <p:sldId id="321" r:id="rId8"/>
    <p:sldId id="280" r:id="rId9"/>
    <p:sldId id="375" r:id="rId10"/>
    <p:sldId id="376" r:id="rId11"/>
    <p:sldId id="365" r:id="rId12"/>
    <p:sldId id="371" r:id="rId13"/>
    <p:sldId id="384" r:id="rId14"/>
    <p:sldId id="383" r:id="rId15"/>
    <p:sldId id="372" r:id="rId16"/>
    <p:sldId id="355" r:id="rId17"/>
    <p:sldId id="381" r:id="rId18"/>
    <p:sldId id="276" r:id="rId19"/>
    <p:sldId id="377" r:id="rId20"/>
    <p:sldId id="354" r:id="rId21"/>
    <p:sldId id="349" r:id="rId22"/>
    <p:sldId id="322" r:id="rId23"/>
    <p:sldId id="265" r:id="rId24"/>
    <p:sldId id="378" r:id="rId25"/>
    <p:sldId id="379" r:id="rId26"/>
    <p:sldId id="403" r:id="rId27"/>
    <p:sldId id="398" r:id="rId28"/>
    <p:sldId id="404" r:id="rId29"/>
    <p:sldId id="405" r:id="rId30"/>
    <p:sldId id="367" r:id="rId31"/>
    <p:sldId id="402" r:id="rId32"/>
    <p:sldId id="385" r:id="rId33"/>
    <p:sldId id="407" r:id="rId34"/>
    <p:sldId id="400" r:id="rId35"/>
    <p:sldId id="399" r:id="rId36"/>
    <p:sldId id="386" r:id="rId37"/>
    <p:sldId id="406" r:id="rId38"/>
    <p:sldId id="387" r:id="rId39"/>
    <p:sldId id="401" r:id="rId40"/>
    <p:sldId id="388" r:id="rId41"/>
    <p:sldId id="389" r:id="rId42"/>
    <p:sldId id="390" r:id="rId43"/>
    <p:sldId id="393" r:id="rId44"/>
    <p:sldId id="395" r:id="rId45"/>
    <p:sldId id="391" r:id="rId46"/>
    <p:sldId id="394" r:id="rId47"/>
    <p:sldId id="396" r:id="rId48"/>
    <p:sldId id="39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Emmerich" initials="ME" lastIdx="1" clrIdx="0">
    <p:extLst>
      <p:ext uri="{19B8F6BF-5375-455C-9EA6-DF929625EA0E}">
        <p15:presenceInfo xmlns:p15="http://schemas.microsoft.com/office/powerpoint/2012/main" userId="9c4f0c88581086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1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6F283-800A-4DD0-BA03-63A16282C623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B7895-1A06-4428-970B-AFC48FEFE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3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3DEB0-3257-4EE3-9008-836B669EBD70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46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844B-C93B-4092-AD2A-7AEDDA070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C94E8-A81A-42BE-B8A4-614EE1DC9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D0B0F-B7DF-4402-BA97-1DFD97452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31222-2EF2-4CDD-B07C-60A9C5D1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58F78-1695-4230-A907-F854165B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0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67EBE-2E17-43AB-886D-7E26775B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BB9E5-AC00-415E-A841-EF8935264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2052-EB66-41C0-B411-EF8577C6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3D758-E7A6-46AA-9C38-51D09365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EAEA-944F-4AA8-9169-ED004AE5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31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AC05DD-0F0B-40B7-B04B-49A6D4B8C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5E288-E867-440C-A542-88D03ED4A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2F413-EB77-4B99-B93F-B4BF991F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76389-222C-41E1-8D1F-012E9D5E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F1B3F-5AAA-48A8-A1A4-760EFC74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00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B84140EE-71BD-476C-9A63-F31CAEFFE79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303710"/>
      </p:ext>
    </p:extLst>
  </p:cSld>
  <p:clrMapOvr>
    <a:masterClrMapping/>
  </p:clrMapOvr>
  <p:transition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5AE0-FA18-48DD-94C5-ACCF01D2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46244-4DE0-4F6C-9319-CBA9C9235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F82C-484D-4C63-8F79-F482BEE1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17AF3-E2DB-4B4B-B7FE-5F1E87C6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FDE89-12A2-4261-8404-9C5A30A3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2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69AA-6712-4F06-A10A-4EDD4622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68ECB-2B58-490A-862F-8C4FF16B7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625C-9B30-4603-B5AA-EC9BE584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EB7C4-EFA7-4730-A3E6-A5338E4B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59BAC-BD6A-46E7-9AE1-1A8035E4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1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E7EA-65DF-4216-A608-1DEDF944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2E02-D34C-47C3-9457-6016D72D4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E5418-C9DE-4F3B-8C44-97646E9BD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2DA73-0D39-4701-B603-05F461FA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EEC18-E911-4328-88A3-C046877F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43101-D421-47AE-B9A3-0613963A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3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BD3A-05F0-4ADE-8436-FE3E4324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0A65E-CD0F-4032-80C5-178A42999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43CE7-3D21-408C-9410-DC23C64DF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0ACEE-B75C-4085-A020-A55AC0829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0A5CCC-B853-4BCD-98AC-174D57541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29526-B393-40B7-9FAF-B43E9D80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3A662-3CCD-4B5F-8DA0-45E8DC92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9538F-6D68-4510-B17B-EDA2B9B1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013-3ABB-4882-A0E6-ED097A34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350233-1886-4C68-AFA5-22606EB52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EB408-29A0-4277-9BF8-1E38ED25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883DF-C0D0-45F9-9338-A15CB643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8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1AD1F-A606-4DC0-8C02-F3061AF4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85ACDF-D9DE-4861-81FC-3E0BC7B6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3BC03-E2CC-43DE-A6B8-44B0BD51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3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02B3-5C14-451E-A3C2-002795EB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48AA9-95C1-41E4-BAD6-F2265E17F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975D8-8C70-4C3E-9DD4-CA3B11E55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54343-8E2C-4C07-A448-2788C587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B1071-96AB-4749-88E6-1566DA9D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07C03-71B2-4981-B2D1-2748ABD8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3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BA9D-DD59-4DDC-A675-2A2160A8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1E0CD-92FB-4942-8BA1-D1810921C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B2DA3-3637-4BF7-9FEC-81B94E5BB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C00EA-45D8-48FC-9FD0-53EB73F9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E4E1C-56FF-4F48-806C-9C6540CF4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A9C4D-39FE-4C64-891B-08C75A11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2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3758F-8516-401B-ADF6-BB9DE94B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8501C-C2EA-4480-A315-F446FE1A9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946A2-AEC2-4904-8F03-272EF37A9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B7DCD-5532-4C05-B779-3F30054DC53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3B55F-01B6-409B-B23E-1A0F86B0E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30227-8DEB-46DA-BD5F-B1001BB98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9815-8F4A-4BA9-9D1B-6E4CF531E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7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tags" Target="../tags/tag47.xml"/><Relationship Id="rId39" Type="http://schemas.openxmlformats.org/officeDocument/2006/relationships/image" Target="../media/image36.png"/><Relationship Id="rId21" Type="http://schemas.openxmlformats.org/officeDocument/2006/relationships/tags" Target="../tags/tag42.xml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hyperlink" Target="http://glossary.computing.society.informs.org/index.php?page=nature.html" TargetMode="Externa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9" Type="http://schemas.openxmlformats.org/officeDocument/2006/relationships/image" Target="../media/image26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tags" Target="../tags/tag45.xml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33.png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Relationship Id="rId27" Type="http://schemas.openxmlformats.org/officeDocument/2006/relationships/tags" Target="../tags/tag48.xml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48" Type="http://schemas.openxmlformats.org/officeDocument/2006/relationships/image" Target="../media/image44.png"/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tags" Target="../tags/tag46.xml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tags" Target="../tags/tag41.xml"/><Relationship Id="rId4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49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770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tags" Target="../tags/tag5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9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88.png"/><Relationship Id="rId5" Type="http://schemas.openxmlformats.org/officeDocument/2006/relationships/tags" Target="../tags/tag57.xml"/><Relationship Id="rId10" Type="http://schemas.openxmlformats.org/officeDocument/2006/relationships/image" Target="../media/image87.png"/><Relationship Id="rId4" Type="http://schemas.openxmlformats.org/officeDocument/2006/relationships/tags" Target="../tags/tag56.xml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61.xml"/><Relationship Id="rId7" Type="http://schemas.openxmlformats.org/officeDocument/2006/relationships/image" Target="../media/image92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9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Relationship Id="rId9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65.xml"/><Relationship Id="rId7" Type="http://schemas.openxmlformats.org/officeDocument/2006/relationships/image" Target="../media/image95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9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rinket.io/python3/c38e5ebdbc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tags" Target="../tags/tag6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0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102.png"/><Relationship Id="rId5" Type="http://schemas.openxmlformats.org/officeDocument/2006/relationships/tags" Target="../tags/tag71.xml"/><Relationship Id="rId10" Type="http://schemas.openxmlformats.org/officeDocument/2006/relationships/image" Target="../media/image101.png"/><Relationship Id="rId4" Type="http://schemas.openxmlformats.org/officeDocument/2006/relationships/tags" Target="../tags/tag70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vardi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c.tuwien.ac.at/people/szeider/cartoon/&#8230;" TargetMode="External"/><Relationship Id="rId12" Type="http://schemas.openxmlformats.org/officeDocument/2006/relationships/hyperlink" Target="https://twitter.com/hashtag/computerscience?src=hashtag_click" TargetMode="Externa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09.jpeg"/><Relationship Id="rId11" Type="http://schemas.openxmlformats.org/officeDocument/2006/relationships/hyperlink" Target="https://twitter.com/hashtag/STEM?src=hashtag_click" TargetMode="External"/><Relationship Id="rId5" Type="http://schemas.openxmlformats.org/officeDocument/2006/relationships/image" Target="../media/image108.png"/><Relationship Id="rId10" Type="http://schemas.openxmlformats.org/officeDocument/2006/relationships/hyperlink" Target="https://twitter.com/hashtag/womenintech?src=hashtag_click" TargetMode="External"/><Relationship Id="rId4" Type="http://schemas.openxmlformats.org/officeDocument/2006/relationships/image" Target="../media/image107.png"/><Relationship Id="rId9" Type="http://schemas.openxmlformats.org/officeDocument/2006/relationships/hyperlink" Target="https://t.co/T1zJ6MIv4T?amp=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Behnam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2.5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5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5.png"/><Relationship Id="rId5" Type="http://schemas.openxmlformats.org/officeDocument/2006/relationships/tags" Target="../tags/tag10.xml"/><Relationship Id="rId1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5.xml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A1AB-EDB5-4BFB-88C8-FD40741A2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Day 01</a:t>
            </a:r>
            <a:br>
              <a:rPr lang="de-DE" dirty="0"/>
            </a:br>
            <a:r>
              <a:rPr lang="de-DE" dirty="0"/>
              <a:t>Optimization Models and</a:t>
            </a:r>
            <a:br>
              <a:rPr lang="de-DE" dirty="0"/>
            </a:br>
            <a:r>
              <a:rPr lang="de-DE" dirty="0"/>
              <a:t>Single Objective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03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Def.: </a:t>
            </a:r>
            <a:r>
              <a:rPr lang="nl-NL" dirty="0"/>
              <a:t>Conflicting objective functions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53" y="1403775"/>
            <a:ext cx="8368740" cy="396345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Standard formulation of mathematical programming</a:t>
            </a:r>
            <a:endParaRPr lang="de-DE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programming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34" y="3608360"/>
            <a:ext cx="1829971" cy="48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420499" y="1270948"/>
            <a:ext cx="7252676" cy="533842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23943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programming: Graphical solution in 2D</a:t>
            </a:r>
            <a:br>
              <a:rPr lang="en-US" dirty="0"/>
            </a:br>
            <a:r>
              <a:rPr lang="en-US" sz="1200" dirty="0"/>
              <a:t>(http://www.onlinemathlearning.com/linear-programming-example.html)</a:t>
            </a:r>
            <a:endParaRPr lang="en-US" dirty="0"/>
          </a:p>
        </p:txBody>
      </p:sp>
      <p:pic>
        <p:nvPicPr>
          <p:cNvPr id="284674" name="Picture 2" descr="http://www.onlinemathlearning.com/image-files/xcligeo129.gif.pagespeed.ic.mK9BN-jHf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846" y="1143000"/>
            <a:ext cx="5316333" cy="438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20525" y="1268761"/>
                <a:ext cx="3091416" cy="728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i="1" dirty="0"/>
              </a:p>
              <a:p>
                <a:r>
                  <a:rPr lang="en-US" dirty="0"/>
                  <a:t>f(</a:t>
                </a:r>
                <a:r>
                  <a:rPr lang="en-US" dirty="0" err="1"/>
                  <a:t>x,y</a:t>
                </a:r>
                <a:r>
                  <a:rPr lang="en-US" dirty="0"/>
                  <a:t>)=2</a:t>
                </a:r>
                <a:r>
                  <a:rPr lang="en-US" i="1" dirty="0"/>
                  <a:t>y</a:t>
                </a:r>
                <a:r>
                  <a:rPr lang="en-US" dirty="0"/>
                  <a:t> + </a:t>
                </a:r>
                <a:r>
                  <a:rPr lang="en-US" i="1" dirty="0"/>
                  <a:t>x </a:t>
                </a:r>
                <a:r>
                  <a:rPr lang="en-US" i="1" dirty="0">
                    <a:sym typeface="Wingdings" panose="05000000000000000000" pitchFamily="2" charset="2"/>
                  </a:rPr>
                  <a:t> max</a:t>
                </a:r>
                <a:endParaRPr lang="en-US" dirty="0"/>
              </a:p>
              <a:p>
                <a:endParaRPr lang="en-US" i="1" dirty="0"/>
              </a:p>
              <a:p>
                <a:r>
                  <a:rPr lang="en-US" i="1" dirty="0" err="1"/>
                  <a:t>s.t.</a:t>
                </a:r>
                <a:endParaRPr lang="en-US" dirty="0"/>
              </a:p>
              <a:p>
                <a:r>
                  <a:rPr lang="en-US" i="1" dirty="0"/>
                  <a:t> 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i="1" dirty="0"/>
                  <a:t> x</a:t>
                </a:r>
                <a:r>
                  <a:rPr lang="en-US" dirty="0"/>
                  <a:t> + 1,   </a:t>
                </a:r>
              </a:p>
              <a:p>
                <a:r>
                  <a:rPr lang="en-US" dirty="0"/>
                  <a:t> 5</a:t>
                </a:r>
                <a:r>
                  <a:rPr lang="en-US" i="1" dirty="0"/>
                  <a:t>y</a:t>
                </a:r>
                <a:r>
                  <a:rPr lang="en-US" dirty="0"/>
                  <a:t> + 8</a:t>
                </a:r>
                <a:r>
                  <a:rPr lang="en-US" i="1" dirty="0"/>
                  <a:t>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92</a:t>
                </a:r>
              </a:p>
              <a:p>
                <a:r>
                  <a:rPr lang="en-US" i="1" dirty="0"/>
                  <a:t>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2 </a:t>
                </a:r>
              </a:p>
              <a:p>
                <a:endParaRPr lang="en-US" dirty="0"/>
              </a:p>
              <a:p>
                <a:r>
                  <a:rPr lang="en-US" dirty="0"/>
                  <a:t>In standard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=92−5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−8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−2≥0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525" y="1268761"/>
                <a:ext cx="3091416" cy="7287957"/>
              </a:xfrm>
              <a:prstGeom prst="rect">
                <a:avLst/>
              </a:prstGeom>
              <a:blipFill>
                <a:blip r:embed="rId3"/>
                <a:stretch>
                  <a:fillRect l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33961" y="5564421"/>
                <a:ext cx="846590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Auxillary computations:</a:t>
                </a:r>
              </a:p>
              <a:p>
                <a:r>
                  <a:rPr lang="en-US" dirty="0"/>
                  <a:t>For parallel </a:t>
                </a:r>
                <a:r>
                  <a:rPr lang="en-US" dirty="0" err="1"/>
                  <a:t>iso</a:t>
                </a:r>
                <a:r>
                  <a:rPr lang="en-US" dirty="0"/>
                  <a:t>-utility lines, draw (dashed) line  2y + x = 0 </a:t>
                </a:r>
                <a:r>
                  <a:rPr lang="en-US" dirty="0">
                    <a:sym typeface="Wingdings" panose="05000000000000000000" pitchFamily="2" charset="2"/>
                  </a:rPr>
                  <a:t>y=-x/2, indicate parallel lines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For constraint boundaries: y=x+1 (no transformation needed), 5y+8x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92y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92/5-8/5x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961" y="5564421"/>
                <a:ext cx="8465907" cy="923330"/>
              </a:xfrm>
              <a:prstGeom prst="rect">
                <a:avLst/>
              </a:prstGeom>
              <a:blipFill>
                <a:blip r:embed="rId4"/>
                <a:stretch>
                  <a:fillRect l="-64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880865" y="4149081"/>
            <a:ext cx="2478146" cy="117855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11942" y="2715494"/>
            <a:ext cx="4803559" cy="23137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11942" y="1985454"/>
            <a:ext cx="4841659" cy="235794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Down Arrow 15"/>
          <p:cNvSpPr/>
          <p:nvPr/>
        </p:nvSpPr>
        <p:spPr>
          <a:xfrm rot="12509134">
            <a:off x="7010660" y="3431414"/>
            <a:ext cx="578791" cy="701107"/>
          </a:xfrm>
          <a:prstGeom prst="down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39246" y="3335828"/>
                <a:ext cx="902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≡0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46" y="3335828"/>
                <a:ext cx="90236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33629" y="2546217"/>
                <a:ext cx="907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≡0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629" y="2546217"/>
                <a:ext cx="90768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41005" y="3834045"/>
                <a:ext cx="907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≡0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05" y="3834045"/>
                <a:ext cx="907684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36060" y="4665621"/>
                <a:ext cx="80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060" y="4665621"/>
                <a:ext cx="80054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123806" y="6420816"/>
            <a:ext cx="7112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Where is the maximizer? Which constraints are active?</a:t>
            </a:r>
          </a:p>
        </p:txBody>
      </p:sp>
    </p:spTree>
    <p:extLst>
      <p:ext uri="{BB962C8B-B14F-4D97-AF65-F5344CB8AC3E}">
        <p14:creationId xmlns:p14="http://schemas.microsoft.com/office/powerpoint/2010/main" val="183171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b="1" dirty="0"/>
              <a:t>integer</a:t>
            </a:r>
            <a:r>
              <a:rPr lang="en-US" dirty="0"/>
              <a:t> programming</a:t>
            </a:r>
          </a:p>
        </p:txBody>
      </p:sp>
      <p:pic>
        <p:nvPicPr>
          <p:cNvPr id="283650" name="Picture 2" descr="http://www.onlinemathlearning.com/image-files/cligeo131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226" y="1300201"/>
            <a:ext cx="6309805" cy="47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0525" y="1268761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i="1" dirty="0"/>
          </a:p>
          <a:p>
            <a:r>
              <a:rPr lang="en-US" dirty="0"/>
              <a:t>2</a:t>
            </a:r>
            <a:r>
              <a:rPr lang="en-US" i="1" dirty="0"/>
              <a:t>y</a:t>
            </a:r>
            <a:r>
              <a:rPr lang="en-US" dirty="0"/>
              <a:t> + </a:t>
            </a:r>
            <a:r>
              <a:rPr lang="en-US" i="1" dirty="0"/>
              <a:t>x </a:t>
            </a:r>
            <a:r>
              <a:rPr lang="en-US" i="1" dirty="0">
                <a:sym typeface="Wingdings" panose="05000000000000000000" pitchFamily="2" charset="2"/>
              </a:rPr>
              <a:t> max</a:t>
            </a:r>
            <a:endParaRPr lang="en-US" dirty="0"/>
          </a:p>
          <a:p>
            <a:endParaRPr lang="en-US" i="1" dirty="0"/>
          </a:p>
          <a:p>
            <a:r>
              <a:rPr lang="en-US" i="1" dirty="0" err="1"/>
              <a:t>s.t.</a:t>
            </a:r>
            <a:endParaRPr lang="en-US" dirty="0"/>
          </a:p>
          <a:p>
            <a:r>
              <a:rPr lang="en-US" i="1" dirty="0"/>
              <a:t> y</a:t>
            </a:r>
            <a:r>
              <a:rPr lang="en-US" dirty="0"/>
              <a:t> =</a:t>
            </a:r>
            <a:r>
              <a:rPr lang="en-US" i="1" dirty="0"/>
              <a:t> x</a:t>
            </a:r>
            <a:r>
              <a:rPr lang="en-US" dirty="0"/>
              <a:t> + 1, </a:t>
            </a:r>
          </a:p>
          <a:p>
            <a:r>
              <a:rPr lang="en-US" dirty="0"/>
              <a:t> 5</a:t>
            </a:r>
            <a:r>
              <a:rPr lang="en-US" i="1" dirty="0"/>
              <a:t>y</a:t>
            </a:r>
            <a:r>
              <a:rPr lang="en-US" dirty="0"/>
              <a:t> + 8</a:t>
            </a:r>
            <a:r>
              <a:rPr lang="en-US" i="1" dirty="0"/>
              <a:t>x</a:t>
            </a:r>
            <a:r>
              <a:rPr lang="en-US" dirty="0"/>
              <a:t> &lt; 92</a:t>
            </a:r>
          </a:p>
          <a:p>
            <a:r>
              <a:rPr lang="en-US" i="1" dirty="0"/>
              <a:t>y</a:t>
            </a:r>
            <a:r>
              <a:rPr lang="en-US" dirty="0"/>
              <a:t> &gt; 2</a:t>
            </a:r>
          </a:p>
          <a:p>
            <a:r>
              <a:rPr lang="en-US" dirty="0" err="1"/>
              <a:t>x,y</a:t>
            </a:r>
            <a:r>
              <a:rPr lang="en-US" dirty="0"/>
              <a:t> </a:t>
            </a:r>
            <a:r>
              <a:rPr lang="en-US" b="1" dirty="0"/>
              <a:t>integer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76D6C-692C-484B-9C6F-6A6545B8A207}"/>
              </a:ext>
            </a:extLst>
          </p:cNvPr>
          <p:cNvSpPr txBox="1"/>
          <p:nvPr/>
        </p:nvSpPr>
        <p:spPr>
          <a:xfrm>
            <a:off x="1910535" y="6057166"/>
            <a:ext cx="810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solvers of LP/MP problems: see for instance google OR tools:</a:t>
            </a:r>
          </a:p>
          <a:p>
            <a:r>
              <a:rPr lang="en-US" dirty="0"/>
              <a:t>https://developers.google.com/optimization/introduction/overview</a:t>
            </a:r>
          </a:p>
        </p:txBody>
      </p:sp>
    </p:spTree>
    <p:extLst>
      <p:ext uri="{BB962C8B-B14F-4D97-AF65-F5344CB8AC3E}">
        <p14:creationId xmlns:p14="http://schemas.microsoft.com/office/powerpoint/2010/main" val="393046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‘Programming’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1055" y="6219311"/>
            <a:ext cx="4131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*George </a:t>
            </a:r>
            <a:r>
              <a:rPr lang="en-US" dirty="0" err="1"/>
              <a:t>Dantzig</a:t>
            </a:r>
            <a:r>
              <a:rPr lang="en-US" dirty="0"/>
              <a:t>, </a:t>
            </a:r>
          </a:p>
          <a:p>
            <a:r>
              <a:rPr lang="en-US" dirty="0"/>
              <a:t>US American Mathematician, 1914 – 2005</a:t>
            </a:r>
          </a:p>
        </p:txBody>
      </p:sp>
      <p:pic>
        <p:nvPicPr>
          <p:cNvPr id="13" name="Grafik 1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366915" y="1418895"/>
            <a:ext cx="7359843" cy="4418893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02210815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8139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Mathematical programs in standard form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71525" y="205875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multiobjective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optimization</a:t>
            </a:r>
          </a:p>
        </p:txBody>
      </p:sp>
      <p:sp>
        <p:nvSpPr>
          <p:cNvPr id="17" name="Left Brace 16"/>
          <p:cNvSpPr/>
          <p:nvPr/>
        </p:nvSpPr>
        <p:spPr>
          <a:xfrm rot="5400000">
            <a:off x="6614349" y="591236"/>
            <a:ext cx="289292" cy="3894590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>
            <a:off x="3646665" y="3260412"/>
            <a:ext cx="267154" cy="810090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502492" y="998730"/>
            <a:ext cx="7283944" cy="546295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157862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Terminology: Constraints</a:t>
            </a:r>
            <a:endParaRPr lang="de-DE" dirty="0"/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6414" y="1662114"/>
            <a:ext cx="86391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10" name="Rectangle 46"/>
          <p:cNvSpPr>
            <a:spLocks noChangeArrowheads="1"/>
          </p:cNvSpPr>
          <p:nvPr/>
        </p:nvSpPr>
        <p:spPr bwMode="auto">
          <a:xfrm>
            <a:off x="1818260" y="1515494"/>
            <a:ext cx="8412162" cy="2806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Titel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Classification: Mathematical Programming</a:t>
            </a:r>
            <a:endParaRPr lang="de-DE" dirty="0"/>
          </a:p>
        </p:txBody>
      </p:sp>
      <p:pic>
        <p:nvPicPr>
          <p:cNvPr id="62525" name="Picture 61" descr="txp_fig"/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5619749" y="3786981"/>
            <a:ext cx="952502" cy="152400"/>
          </a:xfrm>
          <a:noFill/>
          <a:ln>
            <a:miter lim="800000"/>
            <a:headEnd/>
            <a:tailEnd/>
          </a:ln>
        </p:spPr>
      </p:pic>
      <p:pic>
        <p:nvPicPr>
          <p:cNvPr id="62527" name="Picture 63" descr="txp_fig"/>
          <p:cNvPicPr>
            <a:picLocks noGrp="1" noChangeAspect="1" noChangeArrowheads="1"/>
          </p:cNvPicPr>
          <p:nvPr>
            <p:ph sz="quarter" idx="4294967295"/>
            <p:custDataLst>
              <p:tags r:id="rId2"/>
            </p:custDataLst>
          </p:nvPr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976320" y="3474005"/>
            <a:ext cx="558800" cy="1524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62476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924623" y="3682432"/>
            <a:ext cx="5370513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88" name="Picture 2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924622" y="3439544"/>
            <a:ext cx="485775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95" name="Picture 3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973390" y="2202818"/>
            <a:ext cx="276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508" name="Picture 4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924623" y="2712470"/>
            <a:ext cx="3389313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509" name="Picture 45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1924622" y="2952182"/>
            <a:ext cx="29591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511" name="Line 47"/>
          <p:cNvSpPr>
            <a:spLocks noChangeShapeType="1"/>
          </p:cNvSpPr>
          <p:nvPr/>
        </p:nvSpPr>
        <p:spPr bwMode="auto">
          <a:xfrm flipV="1">
            <a:off x="7341172" y="1531369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62512" name="Line 48"/>
          <p:cNvSpPr>
            <a:spLocks noChangeShapeType="1"/>
          </p:cNvSpPr>
          <p:nvPr/>
        </p:nvSpPr>
        <p:spPr bwMode="auto">
          <a:xfrm flipH="1" flipV="1">
            <a:off x="8741938" y="2087348"/>
            <a:ext cx="11918" cy="22289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62524" name="Picture 60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976320" y="2737869"/>
            <a:ext cx="952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Grafik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/>
          <a:stretch>
            <a:fillRect/>
          </a:stretch>
        </p:blipFill>
        <p:spPr bwMode="auto">
          <a:xfrm>
            <a:off x="1935346" y="2467995"/>
            <a:ext cx="3569794" cy="244339"/>
          </a:xfrm>
          <a:prstGeom prst="rect">
            <a:avLst/>
          </a:prstGeom>
          <a:noFill/>
          <a:ln/>
          <a:effectLst/>
        </p:spPr>
      </p:pic>
      <p:pic>
        <p:nvPicPr>
          <p:cNvPr id="38" name="Grafik 37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/>
          <a:stretch>
            <a:fillRect/>
          </a:stretch>
        </p:blipFill>
        <p:spPr bwMode="auto">
          <a:xfrm>
            <a:off x="8976574" y="2239394"/>
            <a:ext cx="558547" cy="152400"/>
          </a:xfrm>
          <a:prstGeom prst="rect">
            <a:avLst/>
          </a:prstGeom>
          <a:noFill/>
          <a:ln/>
          <a:effectLst/>
        </p:spPr>
      </p:pic>
      <p:pic>
        <p:nvPicPr>
          <p:cNvPr id="40" name="Grafik 39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/>
          <a:stretch>
            <a:fillRect/>
          </a:stretch>
        </p:blipFill>
        <p:spPr bwMode="auto">
          <a:xfrm>
            <a:off x="7815707" y="2252093"/>
            <a:ext cx="241554" cy="190500"/>
          </a:xfrm>
          <a:prstGeom prst="rect">
            <a:avLst/>
          </a:prstGeom>
          <a:noFill/>
          <a:ln/>
          <a:effectLst/>
        </p:spPr>
      </p:pic>
      <p:pic>
        <p:nvPicPr>
          <p:cNvPr id="46" name="Grafik 45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/>
          <a:stretch>
            <a:fillRect/>
          </a:stretch>
        </p:blipFill>
        <p:spPr bwMode="auto">
          <a:xfrm>
            <a:off x="7815707" y="2493393"/>
            <a:ext cx="241554" cy="190500"/>
          </a:xfrm>
          <a:prstGeom prst="rect">
            <a:avLst/>
          </a:prstGeom>
          <a:noFill/>
          <a:ln/>
          <a:effectLst/>
        </p:spPr>
      </p:pic>
      <p:pic>
        <p:nvPicPr>
          <p:cNvPr id="47" name="Grafik 46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/>
          <a:stretch>
            <a:fillRect/>
          </a:stretch>
        </p:blipFill>
        <p:spPr bwMode="auto">
          <a:xfrm>
            <a:off x="7815707" y="2737868"/>
            <a:ext cx="241554" cy="190500"/>
          </a:xfrm>
          <a:prstGeom prst="rect">
            <a:avLst/>
          </a:prstGeom>
          <a:noFill/>
          <a:ln/>
          <a:effectLst/>
        </p:spPr>
      </p:pic>
      <p:pic>
        <p:nvPicPr>
          <p:cNvPr id="59" name="Grafik 5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/>
          <a:stretch>
            <a:fillRect/>
          </a:stretch>
        </p:blipFill>
        <p:spPr bwMode="auto">
          <a:xfrm>
            <a:off x="8843073" y="2493393"/>
            <a:ext cx="1244349" cy="203454"/>
          </a:xfrm>
          <a:prstGeom prst="rect">
            <a:avLst/>
          </a:prstGeom>
          <a:noFill/>
          <a:ln/>
          <a:effectLst/>
        </p:spPr>
      </p:pic>
      <p:pic>
        <p:nvPicPr>
          <p:cNvPr id="48" name="Grafik 47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/>
          <a:stretch>
            <a:fillRect/>
          </a:stretch>
        </p:blipFill>
        <p:spPr bwMode="auto">
          <a:xfrm>
            <a:off x="7809484" y="2977582"/>
            <a:ext cx="228600" cy="190500"/>
          </a:xfrm>
          <a:prstGeom prst="rect">
            <a:avLst/>
          </a:prstGeom>
          <a:noFill/>
          <a:ln/>
          <a:effectLst/>
        </p:spPr>
      </p:pic>
      <p:pic>
        <p:nvPicPr>
          <p:cNvPr id="50" name="Grafik 49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/>
          <a:stretch>
            <a:fillRect/>
          </a:stretch>
        </p:blipFill>
        <p:spPr bwMode="auto">
          <a:xfrm>
            <a:off x="7797803" y="3543855"/>
            <a:ext cx="736855" cy="190500"/>
          </a:xfrm>
          <a:prstGeom prst="rect">
            <a:avLst/>
          </a:prstGeom>
          <a:noFill/>
          <a:ln/>
          <a:effectLst/>
        </p:spPr>
      </p:pic>
      <p:pic>
        <p:nvPicPr>
          <p:cNvPr id="51" name="Grafik 50" descr="txp_fi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/>
          <a:stretch>
            <a:fillRect/>
          </a:stretch>
        </p:blipFill>
        <p:spPr bwMode="auto">
          <a:xfrm>
            <a:off x="7789416" y="3748881"/>
            <a:ext cx="736855" cy="190500"/>
          </a:xfrm>
          <a:prstGeom prst="rect">
            <a:avLst/>
          </a:prstGeom>
          <a:noFill/>
          <a:ln/>
          <a:effectLst/>
        </p:spPr>
      </p:pic>
      <p:sp>
        <p:nvSpPr>
          <p:cNvPr id="62543" name="Line 79"/>
          <p:cNvSpPr>
            <a:spLocks noChangeShapeType="1"/>
          </p:cNvSpPr>
          <p:nvPr/>
        </p:nvSpPr>
        <p:spPr bwMode="auto">
          <a:xfrm>
            <a:off x="1818260" y="2086994"/>
            <a:ext cx="841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62547" name="Picture 83" descr="txp_fig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8960422" y="1591694"/>
            <a:ext cx="12192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Grafik 38" descr="txp_fi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/>
          <a:stretch>
            <a:fillRect/>
          </a:stretch>
        </p:blipFill>
        <p:spPr bwMode="auto">
          <a:xfrm>
            <a:off x="7403000" y="1575819"/>
            <a:ext cx="1351131" cy="162161"/>
          </a:xfrm>
          <a:prstGeom prst="rect">
            <a:avLst/>
          </a:prstGeom>
          <a:noFill/>
          <a:ln/>
          <a:effectLst/>
        </p:spPr>
      </p:pic>
      <p:pic>
        <p:nvPicPr>
          <p:cNvPr id="62567" name="Picture 103" descr="txp_fig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1921006" y="3969060"/>
            <a:ext cx="62452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Grafik 36" descr="txp_fi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/>
          <a:stretch>
            <a:fillRect/>
          </a:stretch>
        </p:blipFill>
        <p:spPr bwMode="auto">
          <a:xfrm>
            <a:off x="1904741" y="3198244"/>
            <a:ext cx="3927019" cy="245438"/>
          </a:xfrm>
          <a:prstGeom prst="rect">
            <a:avLst/>
          </a:prstGeom>
          <a:noFill/>
          <a:ln/>
          <a:effectLst/>
        </p:spPr>
      </p:pic>
      <p:pic>
        <p:nvPicPr>
          <p:cNvPr id="49" name="Grafik 48" descr="txp_fi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0" cstate="print"/>
          <a:stretch>
            <a:fillRect/>
          </a:stretch>
        </p:blipFill>
        <p:spPr bwMode="auto">
          <a:xfrm>
            <a:off x="7790434" y="3278599"/>
            <a:ext cx="228600" cy="190500"/>
          </a:xfrm>
          <a:prstGeom prst="rect">
            <a:avLst/>
          </a:prstGeom>
          <a:noFill/>
          <a:ln/>
          <a:effectLst/>
        </p:spPr>
      </p:pic>
      <p:pic>
        <p:nvPicPr>
          <p:cNvPr id="32" name="Picture 57" descr="txp_fig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976320" y="3231595"/>
            <a:ext cx="558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feld 32"/>
          <p:cNvSpPr txBox="1"/>
          <p:nvPr/>
        </p:nvSpPr>
        <p:spPr>
          <a:xfrm>
            <a:off x="1818261" y="4395591"/>
            <a:ext cx="926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*A  QP is also an NLP; A ILP is also a IP.</a:t>
            </a:r>
          </a:p>
        </p:txBody>
      </p:sp>
      <p:pic>
        <p:nvPicPr>
          <p:cNvPr id="35" name="Grafik 34" descr="txp_fi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6" cstate="print"/>
          <a:stretch>
            <a:fillRect/>
          </a:stretch>
        </p:blipFill>
        <p:spPr bwMode="auto">
          <a:xfrm>
            <a:off x="8976321" y="2977582"/>
            <a:ext cx="800101" cy="1905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60" descr="txp_fig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976320" y="3699030"/>
            <a:ext cx="952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0" descr="txp_fig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976320" y="3969060"/>
            <a:ext cx="952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echteck 44"/>
          <p:cNvSpPr/>
          <p:nvPr/>
        </p:nvSpPr>
        <p:spPr>
          <a:xfrm>
            <a:off x="1818260" y="5626987"/>
            <a:ext cx="8511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the comprehensive </a:t>
            </a:r>
            <a:r>
              <a:rPr lang="en-US" dirty="0" err="1"/>
              <a:t>authorative</a:t>
            </a:r>
            <a:r>
              <a:rPr lang="en-US" dirty="0"/>
              <a:t> classification of INFORMS by </a:t>
            </a:r>
            <a:r>
              <a:rPr lang="en-US" dirty="0" err="1"/>
              <a:t>Dantzig</a:t>
            </a:r>
            <a:r>
              <a:rPr lang="en-US" dirty="0"/>
              <a:t>, see: </a:t>
            </a:r>
            <a:r>
              <a:rPr lang="en-US" dirty="0">
                <a:hlinkClick r:id="rId47"/>
              </a:rPr>
              <a:t>http://glossary.computing.society.informs.org/index.php?page=nature.html</a:t>
            </a:r>
            <a:endParaRPr lang="de-DE" sz="1200" dirty="0"/>
          </a:p>
        </p:txBody>
      </p:sp>
      <p:pic>
        <p:nvPicPr>
          <p:cNvPr id="58" name="Grafik 57" descr="txp_fi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48" cstate="print"/>
          <a:stretch>
            <a:fillRect/>
          </a:stretch>
        </p:blipFill>
        <p:spPr bwMode="auto">
          <a:xfrm>
            <a:off x="1935347" y="4975389"/>
            <a:ext cx="6259073" cy="48251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2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10" grpId="0" animBg="1"/>
      <p:bldP spid="62511" grpId="0" animBg="1"/>
      <p:bldP spid="62512" grpId="0" animBg="1"/>
      <p:bldP spid="625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81390"/>
            <a:ext cx="9144000" cy="1143000"/>
          </a:xfrm>
        </p:spPr>
        <p:txBody>
          <a:bodyPr/>
          <a:lstStyle/>
          <a:p>
            <a:r>
              <a:rPr lang="en-US" dirty="0" err="1"/>
              <a:t>Multiobjective</a:t>
            </a:r>
            <a:r>
              <a:rPr lang="en-US" dirty="0"/>
              <a:t> Mathematical Program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71525" y="2058751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multiobjective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optimization</a:t>
            </a:r>
          </a:p>
        </p:txBody>
      </p:sp>
      <p:sp>
        <p:nvSpPr>
          <p:cNvPr id="17" name="Left Brace 16"/>
          <p:cNvSpPr/>
          <p:nvPr/>
        </p:nvSpPr>
        <p:spPr>
          <a:xfrm rot="5400000">
            <a:off x="6614349" y="591236"/>
            <a:ext cx="289292" cy="3894590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>
            <a:off x="3646665" y="3260412"/>
            <a:ext cx="267154" cy="810090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502470" y="1133746"/>
            <a:ext cx="7283986" cy="5432173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81629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Learning goals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nl-NL" dirty="0"/>
              <a:t>What is the subject area of multiobjective decision analysis and multiobjective optimization</a:t>
            </a:r>
            <a:r>
              <a:rPr lang="de-DE" dirty="0"/>
              <a:t>; How does it relate to the more general field of systems analysis and other disciplines?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/>
              <a:t>What is a linear programming problem? How can we solve it graphically? 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/>
              <a:t>Geometrical meaning of active/non-active constraints.</a:t>
            </a:r>
            <a:endParaRPr lang="nl-NL" dirty="0"/>
          </a:p>
          <a:p>
            <a:pPr marL="514350" indent="-514350">
              <a:buFont typeface="+mj-lt"/>
              <a:buAutoNum type="romanUcPeriod"/>
            </a:pPr>
            <a:r>
              <a:rPr lang="nl-NL" dirty="0"/>
              <a:t>What are the different types of optimization problems?</a:t>
            </a:r>
          </a:p>
          <a:p>
            <a:pPr marL="514350" indent="-514350">
              <a:buFont typeface="+mj-lt"/>
              <a:buAutoNum type="romanUcPeriod"/>
            </a:pPr>
            <a:r>
              <a:rPr lang="nl-NL" dirty="0"/>
              <a:t>How can we formulate multiobjective optimization problems? </a:t>
            </a:r>
          </a:p>
          <a:p>
            <a:pPr marL="514350" indent="-514350">
              <a:buFont typeface="+mj-lt"/>
              <a:buAutoNum type="romanUcPeriod"/>
            </a:pPr>
            <a:r>
              <a:rPr lang="nl-NL" dirty="0"/>
              <a:t>Why can their solution be difficult? What are the (current) limits?</a:t>
            </a:r>
          </a:p>
          <a:p>
            <a:pPr marL="514350" indent="-514350">
              <a:buNone/>
            </a:pPr>
            <a:endParaRPr lang="nl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Mathematical Program for Reactor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"/>
          </p:nvPr>
        </p:nvSpPr>
        <p:spPr>
          <a:xfrm>
            <a:off x="1981200" y="1403776"/>
            <a:ext cx="4038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Chemical Reactor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Profit to be maximized, while temperature and waste must not exceed certain thresholds.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 to formulate this as a mathematical program?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00201"/>
                <a:ext cx="4334290" cy="45259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Decision variables: Concentrations of educts: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Mathematical Program: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𝑃𝑟𝑜𝑓𝑖𝑡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€</m:t>
                            </m:r>
                          </m:e>
                        </m: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𝑇𝑒𝑚𝑝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e>
                          </m:d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𝑊𝑎𝑠𝑡𝑒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num>
                              <m:den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≤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∈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× [0,1]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00201"/>
                <a:ext cx="4334290" cy="4525963"/>
              </a:xfrm>
              <a:blipFill>
                <a:blip r:embed="rId2"/>
                <a:stretch>
                  <a:fillRect l="-1828" t="-2830" r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2045551" y="2483895"/>
            <a:ext cx="765085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23721" y="2282389"/>
            <a:ext cx="1485165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Chemical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Reactor Model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5800" y="2348880"/>
            <a:ext cx="896190" cy="256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6080" y="3023955"/>
            <a:ext cx="896190" cy="256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1002" y="3025768"/>
            <a:ext cx="896190" cy="2560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94846" y="317490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95801" y="2078850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Profit(x1,x2)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95800" y="2798930"/>
            <a:ext cx="202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Temperature(x1,x2)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90191" y="2483895"/>
            <a:ext cx="140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Waste(x1,x2)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5800" y="2708920"/>
            <a:ext cx="896190" cy="25605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94846" y="25364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2601906484"/>
      </p:ext>
    </p:extLst>
  </p:cSld>
  <p:clrMapOvr>
    <a:masterClrMapping/>
  </p:clrMapOvr>
  <p:transition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 2: Constrained 0/1 Knapsack Problem</a:t>
            </a:r>
          </a:p>
        </p:txBody>
      </p:sp>
      <p:pic>
        <p:nvPicPr>
          <p:cNvPr id="159751" name="Picture 7" descr="DSC0000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0535" y="1223756"/>
            <a:ext cx="1963738" cy="2957513"/>
          </a:xfrm>
          <a:noFill/>
          <a:ln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kt 7"/>
              <p:cNvSpPr txBox="1"/>
              <p:nvPr/>
            </p:nvSpPr>
            <p:spPr bwMode="auto">
              <a:xfrm>
                <a:off x="4520825" y="2325455"/>
                <a:ext cx="3308350" cy="6985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[$]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Objek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0825" y="2325455"/>
                <a:ext cx="3308350" cy="698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"/>
              <p:cNvSpPr txBox="1"/>
              <p:nvPr/>
            </p:nvSpPr>
            <p:spPr bwMode="auto">
              <a:xfrm>
                <a:off x="4520825" y="2988308"/>
                <a:ext cx="4279900" cy="62071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𝑀𝐴𝑋𝑊𝐸𝐼𝐺𝐻𝑇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0825" y="2988308"/>
                <a:ext cx="4279900" cy="620712"/>
              </a:xfrm>
              <a:prstGeom prst="rect">
                <a:avLst/>
              </a:prstGeom>
              <a:blipFill>
                <a:blip r:embed="rId4"/>
                <a:stretch>
                  <a:fillRect t="-81373" b="-1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3"/>
              <p:cNvSpPr txBox="1"/>
              <p:nvPr/>
            </p:nvSpPr>
            <p:spPr bwMode="auto">
              <a:xfrm>
                <a:off x="4565830" y="3765715"/>
                <a:ext cx="2215814" cy="428371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∈{0,1},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=1,...,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5830" y="3765715"/>
                <a:ext cx="2215814" cy="4283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820525" y="4424625"/>
            <a:ext cx="56208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the role of the binary variables here?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type of mathematical programming problem is this?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Can this also be formulated as a quadratic programming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problem?</a:t>
            </a:r>
          </a:p>
        </p:txBody>
      </p:sp>
      <p:sp>
        <p:nvSpPr>
          <p:cNvPr id="12" name="Rectangle 2"/>
          <p:cNvSpPr/>
          <p:nvPr/>
        </p:nvSpPr>
        <p:spPr>
          <a:xfrm>
            <a:off x="4070775" y="1133746"/>
            <a:ext cx="6741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total value of the items in the knapsack (in [$]) should be maximized, while its total weight (in [kg]) should not exceed </a:t>
            </a:r>
            <a:br>
              <a:rPr lang="en-US" dirty="0"/>
            </a:br>
            <a:r>
              <a:rPr lang="en-US" dirty="0"/>
              <a:t>MAXWEIGHT.  Here v</a:t>
            </a:r>
            <a:r>
              <a:rPr lang="en-US" baseline="-25000" dirty="0"/>
              <a:t>i </a:t>
            </a:r>
            <a:r>
              <a:rPr lang="en-US" dirty="0"/>
              <a:t>is the value of item </a:t>
            </a:r>
            <a:r>
              <a:rPr lang="en-US" dirty="0" err="1"/>
              <a:t>i</a:t>
            </a:r>
            <a:r>
              <a:rPr lang="en-US" dirty="0"/>
              <a:t> in [$] and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is its weight in [kg]. </a:t>
            </a:r>
            <a:r>
              <a:rPr lang="en-US" dirty="0" err="1"/>
              <a:t>i</a:t>
            </a:r>
            <a:r>
              <a:rPr lang="en-US" dirty="0"/>
              <a:t>=1, …, d are indices of the items.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C8318-2D0F-457B-B1E5-DFE16295FF65}"/>
              </a:ext>
            </a:extLst>
          </p:cNvPr>
          <p:cNvSpPr txBox="1"/>
          <p:nvPr/>
        </p:nvSpPr>
        <p:spPr>
          <a:xfrm>
            <a:off x="1640505" y="4150198"/>
            <a:ext cx="2665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Picture: © Michael Emmerich (instructor)</a:t>
            </a:r>
          </a:p>
        </p:txBody>
      </p:sp>
    </p:spTree>
    <p:extLst>
      <p:ext uri="{BB962C8B-B14F-4D97-AF65-F5344CB8AC3E}">
        <p14:creationId xmlns:p14="http://schemas.microsoft.com/office/powerpoint/2010/main" val="384767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Multiobjective 0/1 Knapsack Problem</a:t>
            </a:r>
          </a:p>
        </p:txBody>
      </p:sp>
      <p:pic>
        <p:nvPicPr>
          <p:cNvPr id="159751" name="Picture 7" descr="DSC0000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4762" y="2528901"/>
            <a:ext cx="1963738" cy="2957513"/>
          </a:xfrm>
          <a:noFill/>
          <a:ln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kt 7"/>
              <p:cNvSpPr txBox="1"/>
              <p:nvPr/>
            </p:nvSpPr>
            <p:spPr bwMode="auto">
              <a:xfrm>
                <a:off x="5280025" y="2762250"/>
                <a:ext cx="3308350" cy="6985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[$]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bjek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0025" y="2762250"/>
                <a:ext cx="3308350" cy="698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402" name="Object 2"/>
              <p:cNvSpPr txBox="1"/>
              <p:nvPr/>
            </p:nvSpPr>
            <p:spPr bwMode="auto">
              <a:xfrm>
                <a:off x="5273675" y="3525838"/>
                <a:ext cx="2508250" cy="62071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040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3675" y="3525838"/>
                <a:ext cx="2508250" cy="620712"/>
              </a:xfrm>
              <a:prstGeom prst="rect">
                <a:avLst/>
              </a:prstGeom>
              <a:blipFill>
                <a:blip r:embed="rId4"/>
                <a:stretch>
                  <a:fillRect t="-81373" b="-1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403" name="Object 3"/>
              <p:cNvSpPr txBox="1"/>
              <p:nvPr/>
            </p:nvSpPr>
            <p:spPr bwMode="auto">
              <a:xfrm>
                <a:off x="5273675" y="4338639"/>
                <a:ext cx="2216150" cy="42862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∈{0,1},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=1,...,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040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3675" y="4338639"/>
                <a:ext cx="2216150" cy="428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044762" y="1259004"/>
            <a:ext cx="6741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total value of the items in the knapsack (in [$]) should be maximized, while its total weight (in [kg]) should be minimized.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Equality Constraint for Tin Problem</a:t>
            </a: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2508250" y="4206875"/>
            <a:ext cx="1143000" cy="304800"/>
          </a:xfrm>
          <a:prstGeom prst="ellipse">
            <a:avLst/>
          </a:prstGeom>
          <a:solidFill>
            <a:srgbClr val="C0C0C0"/>
          </a:solidFill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2506664" y="2925763"/>
            <a:ext cx="1144587" cy="143351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2000" dirty="0"/>
              <a:t>330ml</a:t>
            </a:r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2508250" y="2771775"/>
            <a:ext cx="1143000" cy="304800"/>
          </a:xfrm>
          <a:prstGeom prst="ellipse">
            <a:avLst/>
          </a:prstGeom>
          <a:solidFill>
            <a:srgbClr val="C0C0C0"/>
          </a:solidFill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>
            <a:off x="2508250" y="2925763"/>
            <a:ext cx="0" cy="143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3651250" y="2925763"/>
            <a:ext cx="0" cy="143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 flipV="1">
            <a:off x="2508250" y="2925763"/>
            <a:ext cx="0" cy="14335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>
            <a:off x="3651250" y="2925763"/>
            <a:ext cx="0" cy="1433512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>
            <a:off x="3871913" y="2925763"/>
            <a:ext cx="0" cy="14335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52" name="Line 16"/>
          <p:cNvSpPr>
            <a:spLocks noChangeShapeType="1"/>
          </p:cNvSpPr>
          <p:nvPr/>
        </p:nvSpPr>
        <p:spPr bwMode="auto">
          <a:xfrm>
            <a:off x="3651251" y="4359275"/>
            <a:ext cx="30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53" name="Line 17"/>
          <p:cNvSpPr>
            <a:spLocks noChangeShapeType="1"/>
          </p:cNvSpPr>
          <p:nvPr/>
        </p:nvSpPr>
        <p:spPr bwMode="auto">
          <a:xfrm>
            <a:off x="3651251" y="2925763"/>
            <a:ext cx="30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54" name="Line 18"/>
          <p:cNvSpPr>
            <a:spLocks noChangeShapeType="1"/>
          </p:cNvSpPr>
          <p:nvPr/>
        </p:nvSpPr>
        <p:spPr bwMode="auto">
          <a:xfrm>
            <a:off x="3079750" y="2641600"/>
            <a:ext cx="5715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55" name="Line 19"/>
          <p:cNvSpPr>
            <a:spLocks noChangeShapeType="1"/>
          </p:cNvSpPr>
          <p:nvPr/>
        </p:nvSpPr>
        <p:spPr bwMode="auto">
          <a:xfrm flipV="1">
            <a:off x="3651250" y="24685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56" name="Line 20"/>
          <p:cNvSpPr>
            <a:spLocks noChangeShapeType="1"/>
          </p:cNvSpPr>
          <p:nvPr/>
        </p:nvSpPr>
        <p:spPr bwMode="auto">
          <a:xfrm flipV="1">
            <a:off x="3079750" y="246856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auto">
          <a:xfrm>
            <a:off x="3168650" y="2193925"/>
            <a:ext cx="36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3871914" y="3511551"/>
            <a:ext cx="3952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</a:p>
        </p:txBody>
      </p:sp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2508250" y="4684714"/>
            <a:ext cx="13045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/>
              <a:t>Problem sketch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64" name="Rectangle 28"/>
              <p:cNvSpPr>
                <a:spLocks noChangeArrowheads="1"/>
              </p:cNvSpPr>
              <p:nvPr/>
            </p:nvSpPr>
            <p:spPr bwMode="auto">
              <a:xfrm>
                <a:off x="2138364" y="1250950"/>
                <a:ext cx="7915275" cy="988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en-US" sz="1820" dirty="0"/>
                  <a:t>Minimize the area of surface A for a cylinder that contains V = 330 ml sparkling juice!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2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2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2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2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20" i="1" dirty="0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sz="1820" i="1" dirty="0">
                        <a:latin typeface="Cambria Math" panose="02040503050406030204" pitchFamily="18" charset="0"/>
                      </a:rPr>
                      <m:t>/[</m:t>
                    </m:r>
                    <m:r>
                      <a:rPr lang="en-US" sz="1820" i="1" dirty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182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2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2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20" i="1" dirty="0">
                        <a:latin typeface="Cambria Math" panose="02040503050406030204" pitchFamily="18" charset="0"/>
                      </a:rPr>
                      <m:t>], </m:t>
                    </m:r>
                    <m:sSub>
                      <m:sSubPr>
                        <m:ctrlPr>
                          <a:rPr lang="en-US" sz="182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2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2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2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20" i="1" dirty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1820" i="1" dirty="0">
                        <a:latin typeface="Cambria Math" panose="02040503050406030204" pitchFamily="18" charset="0"/>
                      </a:rPr>
                      <m:t>/[</m:t>
                    </m:r>
                    <m:r>
                      <a:rPr lang="en-US" sz="1820" i="1" dirty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182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2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2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2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20" dirty="0">
                    <a:solidFill>
                      <a:srgbClr val="FF0000"/>
                    </a:solidFill>
                  </a:rPr>
                  <a:t> </a:t>
                </a:r>
              </a:p>
              <a:p>
                <a:pPr>
                  <a:spcBef>
                    <a:spcPct val="20000"/>
                  </a:spcBef>
                </a:pPr>
                <a:r>
                  <a:rPr lang="en-US" sz="1820" dirty="0">
                    <a:solidFill>
                      <a:srgbClr val="FF0000"/>
                    </a:solidFill>
                  </a:rPr>
                  <a:t>Formulate this problem as a mathematical programming problem!</a:t>
                </a:r>
                <a:endParaRPr lang="en-US" sz="1820" dirty="0"/>
              </a:p>
            </p:txBody>
          </p:sp>
        </mc:Choice>
        <mc:Fallback xmlns="">
          <p:sp>
            <p:nvSpPr>
              <p:cNvPr id="39964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8364" y="1250950"/>
                <a:ext cx="7915275" cy="988604"/>
              </a:xfrm>
              <a:prstGeom prst="rect">
                <a:avLst/>
              </a:prstGeom>
              <a:blipFill>
                <a:blip r:embed="rId2"/>
                <a:stretch>
                  <a:fillRect l="-693" t="-3086" b="-925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kt 26"/>
              <p:cNvSpPr txBox="1"/>
              <p:nvPr/>
            </p:nvSpPr>
            <p:spPr bwMode="auto">
              <a:xfrm>
                <a:off x="5124450" y="2468563"/>
                <a:ext cx="4305300" cy="21955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−330=0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bjek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4450" y="2468563"/>
                <a:ext cx="4305300" cy="2195512"/>
              </a:xfrm>
              <a:prstGeom prst="rect">
                <a:avLst/>
              </a:prstGeom>
              <a:blipFill>
                <a:blip r:embed="rId3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3BE5E81-23ED-4ABA-ACE9-79EAC1F5B252}"/>
              </a:ext>
            </a:extLst>
          </p:cNvPr>
          <p:cNvSpPr txBox="1"/>
          <p:nvPr/>
        </p:nvSpPr>
        <p:spPr>
          <a:xfrm>
            <a:off x="2179851" y="5409220"/>
            <a:ext cx="8101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interesting research question: Find optimal shapes or given constraints on geometry.</a:t>
            </a:r>
          </a:p>
          <a:p>
            <a:r>
              <a:rPr lang="en-US" dirty="0"/>
              <a:t>For instance: Convex hull of N points with minimal surface and maximal volume.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Knapsack</a:t>
            </a:r>
            <a:r>
              <a:rPr lang="de-DE" dirty="0"/>
              <a:t> Problem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Cardinality</a:t>
            </a:r>
            <a:r>
              <a:rPr lang="de-DE" dirty="0"/>
              <a:t> </a:t>
            </a:r>
            <a:r>
              <a:rPr lang="de-DE" dirty="0" err="1"/>
              <a:t>Constraint</a:t>
            </a:r>
            <a:endParaRPr lang="de-DE" dirty="0"/>
          </a:p>
        </p:txBody>
      </p:sp>
      <p:pic>
        <p:nvPicPr>
          <p:cNvPr id="159751" name="Picture 7" descr="DSC0000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4762" y="2528901"/>
            <a:ext cx="1963738" cy="2957513"/>
          </a:xfrm>
          <a:noFill/>
          <a:ln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044762" y="1259003"/>
            <a:ext cx="6741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total value of the items in the knapsack (in [$]) should be maximized, while its total weight (in [kg]) should be below MAXN and at most MAXN items can be chosen.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629" name="Object 5"/>
              <p:cNvSpPr txBox="1"/>
              <p:nvPr/>
            </p:nvSpPr>
            <p:spPr bwMode="auto">
              <a:xfrm>
                <a:off x="5507038" y="2573338"/>
                <a:ext cx="3308350" cy="698500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[$]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2629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7038" y="2573338"/>
                <a:ext cx="3308350" cy="698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630" name="Object 6"/>
              <p:cNvSpPr txBox="1"/>
              <p:nvPr/>
            </p:nvSpPr>
            <p:spPr bwMode="auto">
              <a:xfrm>
                <a:off x="5507038" y="3235326"/>
                <a:ext cx="4279900" cy="620713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𝑀𝐴𝑋𝑊𝐸𝐼𝐺𝐻𝑇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2630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7038" y="3235326"/>
                <a:ext cx="4279900" cy="620713"/>
              </a:xfrm>
              <a:prstGeom prst="rect">
                <a:avLst/>
              </a:prstGeom>
              <a:blipFill>
                <a:blip r:embed="rId4"/>
                <a:stretch>
                  <a:fillRect t="-81373" b="-1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631" name="Object 7"/>
              <p:cNvSpPr txBox="1"/>
              <p:nvPr/>
            </p:nvSpPr>
            <p:spPr bwMode="auto">
              <a:xfrm>
                <a:off x="5540376" y="5026026"/>
                <a:ext cx="2239963" cy="428625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∈{0,1},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=1,...,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263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0376" y="5026026"/>
                <a:ext cx="2239963" cy="428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632" name="Object 8"/>
              <p:cNvSpPr txBox="1"/>
              <p:nvPr/>
            </p:nvSpPr>
            <p:spPr bwMode="auto">
              <a:xfrm>
                <a:off x="5501439" y="3856039"/>
                <a:ext cx="3024832" cy="652785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𝑀𝐴𝑋𝑁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2632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1439" y="3856039"/>
                <a:ext cx="3024832" cy="652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Example: Traveling Salesperson Problem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89" y="1313765"/>
            <a:ext cx="7249249" cy="772606"/>
          </a:xfrm>
          <a:prstGeom prst="rect">
            <a:avLst/>
          </a:prstGeom>
          <a:noFill/>
          <a:ln/>
          <a:effectLst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B9A6970-003F-4C82-A502-59359ABD3C84}"/>
              </a:ext>
            </a:extLst>
          </p:cNvPr>
          <p:cNvSpPr/>
          <p:nvPr/>
        </p:nvSpPr>
        <p:spPr>
          <a:xfrm>
            <a:off x="4174196" y="3619504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4A6DDB-0E3C-46DC-909A-8937395ED38F}"/>
              </a:ext>
            </a:extLst>
          </p:cNvPr>
          <p:cNvSpPr/>
          <p:nvPr/>
        </p:nvSpPr>
        <p:spPr>
          <a:xfrm>
            <a:off x="7953902" y="3214459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C49931-ED7F-49E6-8652-186C5DDBA6D4}"/>
              </a:ext>
            </a:extLst>
          </p:cNvPr>
          <p:cNvSpPr/>
          <p:nvPr/>
        </p:nvSpPr>
        <p:spPr>
          <a:xfrm>
            <a:off x="6018687" y="5014659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0A7EB-1A47-4D67-81BB-157A16F06B98}"/>
              </a:ext>
            </a:extLst>
          </p:cNvPr>
          <p:cNvSpPr/>
          <p:nvPr/>
        </p:nvSpPr>
        <p:spPr>
          <a:xfrm>
            <a:off x="6289431" y="2854419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E6C68F-9605-44FD-8A2F-799D66C1C2D3}"/>
              </a:ext>
            </a:extLst>
          </p:cNvPr>
          <p:cNvCxnSpPr>
            <a:cxnSpLocks/>
            <a:stCxn id="24" idx="5"/>
            <a:endCxn id="3" idx="5"/>
          </p:cNvCxnSpPr>
          <p:nvPr/>
        </p:nvCxnSpPr>
        <p:spPr>
          <a:xfrm flipV="1">
            <a:off x="6374173" y="3253482"/>
            <a:ext cx="1618752" cy="5400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A530C4-14F9-4D3A-B74B-7D23E40C9341}"/>
              </a:ext>
            </a:extLst>
          </p:cNvPr>
          <p:cNvCxnSpPr>
            <a:stCxn id="5" idx="7"/>
            <a:endCxn id="3" idx="1"/>
          </p:cNvCxnSpPr>
          <p:nvPr/>
        </p:nvCxnSpPr>
        <p:spPr>
          <a:xfrm>
            <a:off x="6328454" y="2861113"/>
            <a:ext cx="1632142" cy="3600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A5F36B0-F944-4052-86A6-9136DC27E62C}"/>
              </a:ext>
            </a:extLst>
          </p:cNvPr>
          <p:cNvSpPr/>
          <p:nvPr/>
        </p:nvSpPr>
        <p:spPr>
          <a:xfrm>
            <a:off x="3667240" y="4789415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545BDA-6E66-48F6-B1DB-5E662EDDA64B}"/>
              </a:ext>
            </a:extLst>
          </p:cNvPr>
          <p:cNvSpPr/>
          <p:nvPr/>
        </p:nvSpPr>
        <p:spPr>
          <a:xfrm>
            <a:off x="7833624" y="4952362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C0C810-3303-400B-92A1-D5D38A870C1E}"/>
              </a:ext>
            </a:extLst>
          </p:cNvPr>
          <p:cNvSpPr/>
          <p:nvPr/>
        </p:nvSpPr>
        <p:spPr>
          <a:xfrm>
            <a:off x="6335150" y="3754519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8367445-AE13-4F15-9342-6F5C7AECA0DB}"/>
              </a:ext>
            </a:extLst>
          </p:cNvPr>
          <p:cNvSpPr/>
          <p:nvPr/>
        </p:nvSpPr>
        <p:spPr>
          <a:xfrm>
            <a:off x="7549571" y="2647803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E4063B-2B63-4018-AD5A-5BF22DE1996C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4650619" y="2641108"/>
            <a:ext cx="1684531" cy="11220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1F1680-0477-4986-BAC6-BFAF3B103B71}"/>
              </a:ext>
            </a:extLst>
          </p:cNvPr>
          <p:cNvCxnSpPr>
            <a:stCxn id="26" idx="0"/>
            <a:endCxn id="2" idx="2"/>
          </p:cNvCxnSpPr>
          <p:nvPr/>
        </p:nvCxnSpPr>
        <p:spPr>
          <a:xfrm flipH="1">
            <a:off x="4174196" y="2602083"/>
            <a:ext cx="460259" cy="10402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859DD3-7767-492B-9D1E-3F0CC290C80E}"/>
              </a:ext>
            </a:extLst>
          </p:cNvPr>
          <p:cNvCxnSpPr>
            <a:cxnSpLocks/>
            <a:stCxn id="2" idx="5"/>
            <a:endCxn id="22" idx="2"/>
          </p:cNvCxnSpPr>
          <p:nvPr/>
        </p:nvCxnSpPr>
        <p:spPr>
          <a:xfrm flipH="1">
            <a:off x="3667239" y="3658528"/>
            <a:ext cx="545980" cy="11537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87FD75-3567-499F-8BF8-BD0CEB8866D6}"/>
              </a:ext>
            </a:extLst>
          </p:cNvPr>
          <p:cNvCxnSpPr>
            <a:stCxn id="5" idx="7"/>
            <a:endCxn id="25" idx="2"/>
          </p:cNvCxnSpPr>
          <p:nvPr/>
        </p:nvCxnSpPr>
        <p:spPr>
          <a:xfrm flipV="1">
            <a:off x="6328454" y="2670663"/>
            <a:ext cx="1221116" cy="1904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0FD851-F561-49E1-89B6-1666618062C8}"/>
              </a:ext>
            </a:extLst>
          </p:cNvPr>
          <p:cNvCxnSpPr>
            <a:stCxn id="25" idx="6"/>
          </p:cNvCxnSpPr>
          <p:nvPr/>
        </p:nvCxnSpPr>
        <p:spPr>
          <a:xfrm>
            <a:off x="7595290" y="2670662"/>
            <a:ext cx="404331" cy="633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7C24B9-B0FF-453F-92F7-5C21C1A15D57}"/>
              </a:ext>
            </a:extLst>
          </p:cNvPr>
          <p:cNvCxnSpPr>
            <a:stCxn id="3" idx="4"/>
            <a:endCxn id="23" idx="6"/>
          </p:cNvCxnSpPr>
          <p:nvPr/>
        </p:nvCxnSpPr>
        <p:spPr>
          <a:xfrm flipH="1">
            <a:off x="7879343" y="3260177"/>
            <a:ext cx="97419" cy="17150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C5B0DC-DE26-4B6C-8A74-4465520B4DE7}"/>
              </a:ext>
            </a:extLst>
          </p:cNvPr>
          <p:cNvCxnSpPr>
            <a:stCxn id="23" idx="3"/>
            <a:endCxn id="4" idx="5"/>
          </p:cNvCxnSpPr>
          <p:nvPr/>
        </p:nvCxnSpPr>
        <p:spPr>
          <a:xfrm flipH="1">
            <a:off x="6057710" y="4991386"/>
            <a:ext cx="1782608" cy="622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07839EA-05D2-4A71-8C09-21CC020C9F2C}"/>
              </a:ext>
            </a:extLst>
          </p:cNvPr>
          <p:cNvCxnSpPr>
            <a:stCxn id="22" idx="4"/>
            <a:endCxn id="4" idx="2"/>
          </p:cNvCxnSpPr>
          <p:nvPr/>
        </p:nvCxnSpPr>
        <p:spPr>
          <a:xfrm>
            <a:off x="3690100" y="4835134"/>
            <a:ext cx="2328587" cy="2023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539E06-11FE-4E80-85AB-7C98AD267CD4}"/>
              </a:ext>
            </a:extLst>
          </p:cNvPr>
          <p:cNvCxnSpPr>
            <a:stCxn id="24" idx="4"/>
            <a:endCxn id="4" idx="0"/>
          </p:cNvCxnSpPr>
          <p:nvPr/>
        </p:nvCxnSpPr>
        <p:spPr>
          <a:xfrm flipH="1">
            <a:off x="6041547" y="3800238"/>
            <a:ext cx="316463" cy="12144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5C828E-D4BD-4D44-8048-013AF53A9DFB}"/>
              </a:ext>
            </a:extLst>
          </p:cNvPr>
          <p:cNvCxnSpPr>
            <a:stCxn id="26" idx="5"/>
            <a:endCxn id="25" idx="2"/>
          </p:cNvCxnSpPr>
          <p:nvPr/>
        </p:nvCxnSpPr>
        <p:spPr>
          <a:xfrm>
            <a:off x="4650618" y="2641108"/>
            <a:ext cx="2898952" cy="2955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F1BDCE8-91E9-48FC-A8BE-4EF4259DD38B}"/>
                  </a:ext>
                </a:extLst>
              </p:cNvPr>
              <p:cNvSpPr txBox="1"/>
              <p:nvPr/>
            </p:nvSpPr>
            <p:spPr>
              <a:xfrm>
                <a:off x="5892283" y="2563305"/>
                <a:ext cx="126014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F1BDCE8-91E9-48FC-A8BE-4EF4259DD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283" y="2563305"/>
                <a:ext cx="12601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991DB6B-172B-4ADC-98CC-4DE3FEF9A5EA}"/>
                  </a:ext>
                </a:extLst>
              </p:cNvPr>
              <p:cNvSpPr txBox="1"/>
              <p:nvPr/>
            </p:nvSpPr>
            <p:spPr>
              <a:xfrm>
                <a:off x="8031949" y="2965914"/>
                <a:ext cx="126014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991DB6B-172B-4ADC-98CC-4DE3FEF9A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949" y="2965914"/>
                <a:ext cx="1260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BD0838-4BB7-4FC6-9496-4E4B41A6D792}"/>
                  </a:ext>
                </a:extLst>
              </p:cNvPr>
              <p:cNvSpPr txBox="1"/>
              <p:nvPr/>
            </p:nvSpPr>
            <p:spPr>
              <a:xfrm>
                <a:off x="6214520" y="3393823"/>
                <a:ext cx="126014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BD0838-4BB7-4FC6-9496-4E4B41A6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520" y="3393823"/>
                <a:ext cx="12601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9ED986F-2470-4838-9733-8BCD9285440C}"/>
                  </a:ext>
                </a:extLst>
              </p:cNvPr>
              <p:cNvSpPr txBox="1"/>
              <p:nvPr/>
            </p:nvSpPr>
            <p:spPr>
              <a:xfrm>
                <a:off x="3801485" y="3371317"/>
                <a:ext cx="126014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9ED986F-2470-4838-9733-8BCD92854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5" y="3371317"/>
                <a:ext cx="12601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D3EE57-2982-40BE-952E-236E5C58ADD0}"/>
                  </a:ext>
                </a:extLst>
              </p:cNvPr>
              <p:cNvSpPr txBox="1"/>
              <p:nvPr/>
            </p:nvSpPr>
            <p:spPr>
              <a:xfrm>
                <a:off x="3336366" y="4744189"/>
                <a:ext cx="126014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D3EE57-2982-40BE-952E-236E5C58A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66" y="4744189"/>
                <a:ext cx="12601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DE2630D-E5C0-4B4D-A8F4-E51487F1B8F3}"/>
                  </a:ext>
                </a:extLst>
              </p:cNvPr>
              <p:cNvSpPr txBox="1"/>
              <p:nvPr/>
            </p:nvSpPr>
            <p:spPr>
              <a:xfrm>
                <a:off x="5855188" y="5138181"/>
                <a:ext cx="126014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DE2630D-E5C0-4B4D-A8F4-E51487F1B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188" y="5138181"/>
                <a:ext cx="12601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3912EDB-E826-4808-BEAC-A72F93C56145}"/>
                  </a:ext>
                </a:extLst>
              </p:cNvPr>
              <p:cNvSpPr txBox="1"/>
              <p:nvPr/>
            </p:nvSpPr>
            <p:spPr>
              <a:xfrm>
                <a:off x="7817458" y="4913466"/>
                <a:ext cx="126014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3912EDB-E826-4808-BEAC-A72F93C56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458" y="4913466"/>
                <a:ext cx="1260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A9728F7-0E5A-4ABC-ABDC-C5C6E597F321}"/>
                  </a:ext>
                </a:extLst>
              </p:cNvPr>
              <p:cNvSpPr txBox="1"/>
              <p:nvPr/>
            </p:nvSpPr>
            <p:spPr>
              <a:xfrm>
                <a:off x="7545796" y="2309630"/>
                <a:ext cx="126014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A9728F7-0E5A-4ABC-ABDC-C5C6E597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96" y="2309630"/>
                <a:ext cx="1260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910036BE-29FC-49DE-B9E3-B77E277AAC1B}"/>
              </a:ext>
            </a:extLst>
          </p:cNvPr>
          <p:cNvSpPr/>
          <p:nvPr/>
        </p:nvSpPr>
        <p:spPr>
          <a:xfrm>
            <a:off x="4611595" y="260208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5A3A1-7D54-4356-8167-CD0D8785955C}"/>
              </a:ext>
            </a:extLst>
          </p:cNvPr>
          <p:cNvSpPr txBox="1"/>
          <p:nvPr/>
        </p:nvSpPr>
        <p:spPr>
          <a:xfrm>
            <a:off x="2528208" y="5590886"/>
            <a:ext cx="751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can be easily described, but how  to model this in terms of discrete (binary) variables and (constraint) functions that depend on them?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808F982-16AA-478D-BCB4-A2C2F18B7C08}"/>
              </a:ext>
            </a:extLst>
          </p:cNvPr>
          <p:cNvSpPr/>
          <p:nvPr/>
        </p:nvSpPr>
        <p:spPr>
          <a:xfrm>
            <a:off x="3746908" y="3776257"/>
            <a:ext cx="2539218" cy="1028026"/>
          </a:xfrm>
          <a:custGeom>
            <a:avLst/>
            <a:gdLst>
              <a:gd name="connsiteX0" fmla="*/ 0 w 2539218"/>
              <a:gd name="connsiteY0" fmla="*/ 1028026 h 1028026"/>
              <a:gd name="connsiteX1" fmla="*/ 1223889 w 2539218"/>
              <a:gd name="connsiteY1" fmla="*/ 148795 h 1028026"/>
              <a:gd name="connsiteX2" fmla="*/ 2539218 w 2539218"/>
              <a:gd name="connsiteY2" fmla="*/ 1084 h 1028026"/>
              <a:gd name="connsiteX3" fmla="*/ 2539218 w 2539218"/>
              <a:gd name="connsiteY3" fmla="*/ 1084 h 102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218" h="1028026">
                <a:moveTo>
                  <a:pt x="0" y="1028026"/>
                </a:moveTo>
                <a:cubicBezTo>
                  <a:pt x="400343" y="673989"/>
                  <a:pt x="800686" y="319952"/>
                  <a:pt x="1223889" y="148795"/>
                </a:cubicBezTo>
                <a:cubicBezTo>
                  <a:pt x="1647092" y="-22362"/>
                  <a:pt x="2539218" y="1084"/>
                  <a:pt x="2539218" y="1084"/>
                </a:cubicBezTo>
                <a:lnTo>
                  <a:pt x="2539218" y="1084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9D32C9-E634-4C20-8C6B-D8F284951B1D}"/>
                  </a:ext>
                </a:extLst>
              </p:cNvPr>
              <p:cNvSpPr txBox="1"/>
              <p:nvPr/>
            </p:nvSpPr>
            <p:spPr>
              <a:xfrm>
                <a:off x="4386447" y="2134465"/>
                <a:ext cx="1260140" cy="36933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9D32C9-E634-4C20-8C6B-D8F284951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47" y="2134465"/>
                <a:ext cx="12601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D19B5B-626A-4422-BFD9-CB72636EEE21}"/>
              </a:ext>
            </a:extLst>
          </p:cNvPr>
          <p:cNvCxnSpPr/>
          <p:nvPr/>
        </p:nvCxnSpPr>
        <p:spPr>
          <a:xfrm flipV="1">
            <a:off x="4219915" y="3237318"/>
            <a:ext cx="1157428" cy="382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248C74-EDEF-4B9C-A873-265BC5BC0ADE}"/>
              </a:ext>
            </a:extLst>
          </p:cNvPr>
          <p:cNvCxnSpPr>
            <a:cxnSpLocks/>
          </p:cNvCxnSpPr>
          <p:nvPr/>
        </p:nvCxnSpPr>
        <p:spPr>
          <a:xfrm flipV="1">
            <a:off x="5561901" y="2900139"/>
            <a:ext cx="766553" cy="271411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of a TSP tour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City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City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City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City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913476"/>
            <a:ext cx="8104584" cy="104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9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64" y="168099"/>
            <a:ext cx="8100900" cy="5437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33D8ED-C307-49EC-B20E-E9412E29676A}"/>
                  </a:ext>
                </a:extLst>
              </p:cNvPr>
              <p:cNvSpPr txBox="1"/>
              <p:nvPr/>
            </p:nvSpPr>
            <p:spPr>
              <a:xfrm>
                <a:off x="2020148" y="5951291"/>
                <a:ext cx="7515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How does this equation change if one is starting at node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the tour needs to end in other depot, say node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33D8ED-C307-49EC-B20E-E9412E296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148" y="5951291"/>
                <a:ext cx="7515835" cy="646331"/>
              </a:xfrm>
              <a:prstGeom prst="rect">
                <a:avLst/>
              </a:prstGeom>
              <a:blipFill>
                <a:blip r:embed="rId4"/>
                <a:stretch>
                  <a:fillRect l="-649" t="-4717" r="-64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D2EE34-624C-4831-B785-88987AC9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398" y="2339669"/>
            <a:ext cx="4398877" cy="1902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0E79E-8FA0-42E2-BD2F-8DB25B421448}"/>
              </a:ext>
            </a:extLst>
          </p:cNvPr>
          <p:cNvSpPr/>
          <p:nvPr/>
        </p:nvSpPr>
        <p:spPr>
          <a:xfrm>
            <a:off x="7457813" y="2072081"/>
            <a:ext cx="4597167" cy="2281805"/>
          </a:xfrm>
          <a:prstGeom prst="rect">
            <a:avLst/>
          </a:prstGeom>
          <a:solidFill>
            <a:srgbClr val="FFF2CC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Reminder icon in iOS Style">
            <a:extLst>
              <a:ext uri="{FF2B5EF4-FFF2-40B4-BE49-F238E27FC236}">
                <a16:creationId xmlns:a16="http://schemas.microsoft.com/office/drawing/2014/main" id="{4436A2A2-0E16-4DDC-8DA5-5B4975EE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642" y="4241768"/>
            <a:ext cx="732904" cy="73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23A44-651F-40A6-90EE-EE9704E9D22E}"/>
              </a:ext>
            </a:extLst>
          </p:cNvPr>
          <p:cNvSpPr txBox="1"/>
          <p:nvPr/>
        </p:nvSpPr>
        <p:spPr>
          <a:xfrm>
            <a:off x="6706998" y="2021209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Recall. </a:t>
            </a:r>
            <a:r>
              <a:rPr lang="en-US" dirty="0">
                <a:solidFill>
                  <a:schemeClr val="tx1"/>
                </a:solidFill>
              </a:rPr>
              <a:t>Previous slide</a:t>
            </a:r>
          </a:p>
        </p:txBody>
      </p:sp>
    </p:spTree>
    <p:extLst>
      <p:ext uri="{BB962C8B-B14F-4D97-AF65-F5344CB8AC3E}">
        <p14:creationId xmlns:p14="http://schemas.microsoft.com/office/powerpoint/2010/main" val="3387934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E047-CBA2-473E-967C-DC9DBD773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17" y="-70857"/>
            <a:ext cx="10515600" cy="1325563"/>
          </a:xfrm>
        </p:spPr>
        <p:txBody>
          <a:bodyPr/>
          <a:lstStyle/>
          <a:p>
            <a:r>
              <a:rPr lang="en-US" dirty="0"/>
              <a:t>Mathematical Programming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F850E1-AA09-4BBB-8D55-8E9BA81330F4}"/>
                  </a:ext>
                </a:extLst>
              </p:cNvPr>
              <p:cNvSpPr txBox="1"/>
              <p:nvPr/>
            </p:nvSpPr>
            <p:spPr>
              <a:xfrm>
                <a:off x="2615204" y="1254706"/>
                <a:ext cx="7425825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Question: How to solve problems of the following kind  with an LP solver: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), … ,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}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…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are linear functions of the type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(…) =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+ … 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Answer: ….  </a:t>
                </a:r>
              </a:p>
              <a:p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F850E1-AA09-4BBB-8D55-8E9BA8133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04" y="1254706"/>
                <a:ext cx="7425825" cy="5078313"/>
              </a:xfrm>
              <a:prstGeom prst="rect">
                <a:avLst/>
              </a:prstGeom>
              <a:blipFill>
                <a:blip r:embed="rId2"/>
                <a:stretch>
                  <a:fillRect l="-657" t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EDBF3-E412-44D3-A112-F71000EE9C40}"/>
                  </a:ext>
                </a:extLst>
              </p:cNvPr>
              <p:cNvSpPr txBox="1"/>
              <p:nvPr/>
            </p:nvSpPr>
            <p:spPr>
              <a:xfrm>
                <a:off x="2615204" y="3846229"/>
                <a:ext cx="670574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Let us assume the problem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…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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min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⁡</m:t>
                    </m:r>
                  </m:oMath>
                </a14:m>
                <a:endParaRPr lang="en-US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  <a:p>
                <a:r>
                  <a:rPr lang="en-US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s.t.</a:t>
                </a:r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+ …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 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∈{0,1}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, i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=1 … 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endParaRPr lang="en-US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  <a:p>
                <a:endParaRPr lang="en-US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How can we formulate it as a continuous problem?</a:t>
                </a:r>
              </a:p>
              <a:p>
                <a:endParaRPr lang="en-US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Answer: ….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=0, 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=1,…,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𝑛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𝐼𝑅</m:t>
                      </m:r>
                    </m:oMath>
                  </m:oMathPara>
                </a14:m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EDBF3-E412-44D3-A112-F71000EE9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04" y="3846229"/>
                <a:ext cx="6705745" cy="2862322"/>
              </a:xfrm>
              <a:prstGeom prst="rect">
                <a:avLst/>
              </a:prstGeom>
              <a:blipFill>
                <a:blip r:embed="rId3"/>
                <a:stretch>
                  <a:fillRect l="-727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2555F1-288C-4EBA-9755-D3D7B8668D3B}"/>
                  </a:ext>
                </a:extLst>
              </p:cNvPr>
              <p:cNvSpPr txBox="1"/>
              <p:nvPr/>
            </p:nvSpPr>
            <p:spPr>
              <a:xfrm>
                <a:off x="2509316" y="2922899"/>
                <a:ext cx="6983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2555F1-288C-4EBA-9755-D3D7B8668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316" y="2922899"/>
                <a:ext cx="698304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638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4221D2-46DC-4356-A0AE-A6CEB5E0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6" y="228640"/>
            <a:ext cx="10515600" cy="1325563"/>
          </a:xfrm>
        </p:spPr>
        <p:txBody>
          <a:bodyPr/>
          <a:lstStyle/>
          <a:p>
            <a:r>
              <a:rPr lang="en-US" dirty="0"/>
              <a:t>Placement of unit discs on the square – mixed integer problem – ‘Big M trick’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9160D-5458-44F5-9250-A10EA4A8D778}"/>
              </a:ext>
            </a:extLst>
          </p:cNvPr>
          <p:cNvSpPr txBox="1"/>
          <p:nvPr/>
        </p:nvSpPr>
        <p:spPr>
          <a:xfrm>
            <a:off x="762412" y="1611570"/>
            <a:ext cx="7924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to formulate the problem of placing as many unit discs of  radius 1.5m possible on a square of side length 100meter? The unit discs may not overlap.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AA235-30E6-43A4-BC6B-DF2B897DD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05" y="1074615"/>
            <a:ext cx="2849595" cy="2814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87F74A-EA94-44A7-84D6-EA0F99C628D2}"/>
              </a:ext>
            </a:extLst>
          </p:cNvPr>
          <p:cNvSpPr txBox="1"/>
          <p:nvPr/>
        </p:nvSpPr>
        <p:spPr>
          <a:xfrm>
            <a:off x="9148080" y="3869131"/>
            <a:ext cx="31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disc problem: Infeasible design due to overlap.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DB236F-14F1-4384-99AA-9D019FF6BC65}"/>
                  </a:ext>
                </a:extLst>
              </p:cNvPr>
              <p:cNvSpPr txBox="1"/>
              <p:nvPr/>
            </p:nvSpPr>
            <p:spPr>
              <a:xfrm>
                <a:off x="369506" y="2314492"/>
                <a:ext cx="4905545" cy="439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Answer: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𝐶h𝑜𝑜𝑠𝑒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=(100×100)/ (2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 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+1,…,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10,90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10,90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upper bound for number of discs that fit.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1, the distance constraint is checked, otherwise it is always </a:t>
                </a:r>
                <a:r>
                  <a:rPr lang="en-US" dirty="0" err="1"/>
                  <a:t>satified</a:t>
                </a:r>
                <a:r>
                  <a:rPr lang="en-US" dirty="0"/>
                  <a:t> (inactive discs cannot overlap)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But: Highly non-linear!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DB236F-14F1-4384-99AA-9D019FF6B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06" y="2314492"/>
                <a:ext cx="4905545" cy="4396075"/>
              </a:xfrm>
              <a:prstGeom prst="rect">
                <a:avLst/>
              </a:prstGeom>
              <a:blipFill>
                <a:blip r:embed="rId3"/>
                <a:stretch>
                  <a:fillRect l="-1119" t="-832" b="-1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CE039D-0AC0-4FBA-8254-11DDF2559E40}"/>
                  </a:ext>
                </a:extLst>
              </p:cNvPr>
              <p:cNvSpPr txBox="1"/>
              <p:nvPr/>
            </p:nvSpPr>
            <p:spPr>
              <a:xfrm>
                <a:off x="5092505" y="4543508"/>
                <a:ext cx="7010985" cy="21503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2.25+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dirty="0">
                    <a:latin typeface="Cambria Math" panose="02040503050406030204" pitchFamily="18" charset="0"/>
                  </a:rPr>
                  <a:t>Two tricks are used here:</a:t>
                </a:r>
              </a:p>
              <a:p>
                <a:pPr marL="342900" indent="-342900">
                  <a:buAutoNum type="arabicParenBoth"/>
                </a:pPr>
                <a:r>
                  <a:rPr lang="en-US" i="1" dirty="0">
                    <a:latin typeface="Cambria Math" panose="02040503050406030204" pitchFamily="18" charset="0"/>
                  </a:rPr>
                  <a:t>Big M: choose an M so big that whenever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then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is satisfied . </a:t>
                </a:r>
                <a:r>
                  <a:rPr 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What  is the minimal value for M?</a:t>
                </a:r>
              </a:p>
              <a:p>
                <a:pPr marL="342900" indent="-342900">
                  <a:buAutoNum type="arabicParenBoth"/>
                </a:pPr>
                <a:r>
                  <a:rPr lang="en-US" i="1" dirty="0">
                    <a:latin typeface="Cambria Math" panose="02040503050406030204" pitchFamily="18" charset="0"/>
                  </a:rPr>
                  <a:t> Omit the square root by taking the square on both sides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𝑒𝑞𝑢𝑎𝑡𝑖𝑜𝑛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Values are always positive.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CE039D-0AC0-4FBA-8254-11DDF2559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505" y="4543508"/>
                <a:ext cx="7010985" cy="2150397"/>
              </a:xfrm>
              <a:prstGeom prst="rect">
                <a:avLst/>
              </a:prstGeom>
              <a:blipFill>
                <a:blip r:embed="rId4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B309FDB-02CF-496A-ABB0-81F995AC8485}"/>
              </a:ext>
            </a:extLst>
          </p:cNvPr>
          <p:cNvSpPr txBox="1"/>
          <p:nvPr/>
        </p:nvSpPr>
        <p:spPr>
          <a:xfrm>
            <a:off x="5275051" y="4270322"/>
            <a:ext cx="396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 QP formulation (big M trick):</a:t>
            </a:r>
          </a:p>
        </p:txBody>
      </p:sp>
    </p:spTree>
    <p:extLst>
      <p:ext uri="{BB962C8B-B14F-4D97-AF65-F5344CB8AC3E}">
        <p14:creationId xmlns:p14="http://schemas.microsoft.com/office/powerpoint/2010/main" val="366810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nl-NL" dirty="0"/>
              <a:t>Multicriteria Optimization and Decision Analysis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899138" y="1969476"/>
            <a:ext cx="8393723" cy="4220307"/>
          </a:xfrm>
        </p:spPr>
        <p:txBody>
          <a:bodyPr>
            <a:normAutofit fontScale="85000" lnSpcReduction="20000"/>
          </a:bodyPr>
          <a:lstStyle/>
          <a:p>
            <a:r>
              <a:rPr lang="nl-NL" b="1" i="1" dirty="0"/>
              <a:t>Definition: Multicriteria Decision Analysis (MCDA) </a:t>
            </a:r>
            <a:r>
              <a:rPr lang="nl-NL" dirty="0"/>
              <a:t>assumes a </a:t>
            </a:r>
            <a:r>
              <a:rPr lang="en-US" dirty="0"/>
              <a:t>finite number of alternatives and their multiple criteria value are known in the beginning of the solution process.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nl-NL" dirty="0"/>
              <a:t>t provides methods to </a:t>
            </a:r>
            <a:r>
              <a:rPr lang="nl-NL" b="1" dirty="0"/>
              <a:t>compare, evaluate, and rank </a:t>
            </a:r>
            <a:r>
              <a:rPr lang="nl-NL" dirty="0"/>
              <a:t>solutions</a:t>
            </a:r>
            <a:br>
              <a:rPr lang="nl-NL" dirty="0"/>
            </a:br>
            <a:r>
              <a:rPr lang="nl-NL" dirty="0"/>
              <a:t>based on this information, and how to elicitate preferences.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b="1" i="1" dirty="0"/>
              <a:t>Definition: Multicriteria Optimization (or: Multicriteria Design, Multicriteria Mathematical Programming) </a:t>
            </a:r>
            <a:r>
              <a:rPr lang="nl-NL" dirty="0"/>
              <a:t>assumes that solutions are implicitly given by a large search space and objective and constraint functions that can be used to evaluate points in this search space. </a:t>
            </a:r>
          </a:p>
          <a:p>
            <a:pPr>
              <a:buNone/>
            </a:pPr>
            <a:r>
              <a:rPr lang="nl-NL" dirty="0"/>
              <a:t>It provides methods for (infinitly) </a:t>
            </a:r>
            <a:r>
              <a:rPr lang="nl-NL" b="1" dirty="0"/>
              <a:t>search large spaces </a:t>
            </a:r>
            <a:r>
              <a:rPr lang="nl-NL" dirty="0"/>
              <a:t>for interesting solutions or sets of solutions.</a:t>
            </a:r>
            <a:endParaRPr lang="nl-NL" b="1"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Complexity of optimization problems</a:t>
            </a:r>
            <a:endParaRPr lang="de-DE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optimization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 of 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415868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0525" y="-118315"/>
            <a:ext cx="8756650" cy="1162050"/>
          </a:xfrm>
        </p:spPr>
        <p:txBody>
          <a:bodyPr/>
          <a:lstStyle/>
          <a:p>
            <a:r>
              <a:rPr lang="en-US" sz="2800" dirty="0"/>
              <a:t>Difficulties in Nonlinear Programming and Continuous Unconstrained Optimization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502238" y="1209675"/>
            <a:ext cx="3816350" cy="50673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800100" lvl="1" indent="-342900">
              <a:buFontTx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Multimodal functions (many local optima)</a:t>
            </a:r>
          </a:p>
          <a:p>
            <a:pPr marL="800100" lvl="1" indent="-342900">
              <a:buFontTx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Plateaus and discontinuities</a:t>
            </a:r>
          </a:p>
          <a:p>
            <a:pPr marL="800100" lvl="1" indent="-342900">
              <a:buFontTx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Non-differentiability</a:t>
            </a:r>
          </a:p>
          <a:p>
            <a:pPr marL="800100" lvl="1" indent="-342900">
              <a:buFontTx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Nonlinear active boundaries  of restriction functions </a:t>
            </a:r>
          </a:p>
          <a:p>
            <a:pPr marL="800100" lvl="1" indent="-342900">
              <a:buFontTx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Disconnected feasible subspaces.</a:t>
            </a:r>
          </a:p>
          <a:p>
            <a:pPr marL="800100" lvl="1" indent="-342900">
              <a:buFontTx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 dimensionality</a:t>
            </a:r>
          </a:p>
          <a:p>
            <a:pPr marL="800100" lvl="1" indent="-342900">
              <a:buFontTx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Noise/Robustness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 rot="16200000" flipV="1">
            <a:off x="4984750" y="2317750"/>
            <a:ext cx="2178050" cy="44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6096000" y="3429000"/>
            <a:ext cx="360045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 17"/>
          <p:cNvSpPr/>
          <p:nvPr/>
        </p:nvSpPr>
        <p:spPr>
          <a:xfrm>
            <a:off x="6083300" y="1911351"/>
            <a:ext cx="2159000" cy="1322917"/>
          </a:xfrm>
          <a:custGeom>
            <a:avLst/>
            <a:gdLst>
              <a:gd name="connsiteX0" fmla="*/ 0 w 2159000"/>
              <a:gd name="connsiteY0" fmla="*/ 412750 h 1322917"/>
              <a:gd name="connsiteX1" fmla="*/ 609600 w 2159000"/>
              <a:gd name="connsiteY1" fmla="*/ 69850 h 1322917"/>
              <a:gd name="connsiteX2" fmla="*/ 914400 w 2159000"/>
              <a:gd name="connsiteY2" fmla="*/ 565150 h 1322917"/>
              <a:gd name="connsiteX3" fmla="*/ 1270000 w 2159000"/>
              <a:gd name="connsiteY3" fmla="*/ 107950 h 1322917"/>
              <a:gd name="connsiteX4" fmla="*/ 1689100 w 2159000"/>
              <a:gd name="connsiteY4" fmla="*/ 1212850 h 1322917"/>
              <a:gd name="connsiteX5" fmla="*/ 2159000 w 2159000"/>
              <a:gd name="connsiteY5" fmla="*/ 768350 h 13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000" h="1322917">
                <a:moveTo>
                  <a:pt x="0" y="412750"/>
                </a:moveTo>
                <a:cubicBezTo>
                  <a:pt x="228600" y="228600"/>
                  <a:pt x="457200" y="44450"/>
                  <a:pt x="609600" y="69850"/>
                </a:cubicBezTo>
                <a:cubicBezTo>
                  <a:pt x="762000" y="95250"/>
                  <a:pt x="804333" y="558800"/>
                  <a:pt x="914400" y="565150"/>
                </a:cubicBezTo>
                <a:cubicBezTo>
                  <a:pt x="1024467" y="571500"/>
                  <a:pt x="1140883" y="0"/>
                  <a:pt x="1270000" y="107950"/>
                </a:cubicBezTo>
                <a:cubicBezTo>
                  <a:pt x="1399117" y="215900"/>
                  <a:pt x="1540933" y="1102783"/>
                  <a:pt x="1689100" y="1212850"/>
                </a:cubicBezTo>
                <a:cubicBezTo>
                  <a:pt x="1837267" y="1322917"/>
                  <a:pt x="1998133" y="1045633"/>
                  <a:pt x="2159000" y="76835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/>
        </p:nvSpPr>
        <p:spPr>
          <a:xfrm flipV="1">
            <a:off x="8242300" y="1981200"/>
            <a:ext cx="1435100" cy="647700"/>
          </a:xfrm>
          <a:custGeom>
            <a:avLst/>
            <a:gdLst>
              <a:gd name="connsiteX0" fmla="*/ 0 w 1435100"/>
              <a:gd name="connsiteY0" fmla="*/ 637117 h 637117"/>
              <a:gd name="connsiteX1" fmla="*/ 317500 w 1435100"/>
              <a:gd name="connsiteY1" fmla="*/ 103717 h 637117"/>
              <a:gd name="connsiteX2" fmla="*/ 1435100 w 1435100"/>
              <a:gd name="connsiteY2" fmla="*/ 14817 h 637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100" h="637117">
                <a:moveTo>
                  <a:pt x="0" y="637117"/>
                </a:moveTo>
                <a:cubicBezTo>
                  <a:pt x="39158" y="422275"/>
                  <a:pt x="78317" y="207434"/>
                  <a:pt x="317500" y="103717"/>
                </a:cubicBezTo>
                <a:cubicBezTo>
                  <a:pt x="556683" y="0"/>
                  <a:pt x="995891" y="7408"/>
                  <a:pt x="1435100" y="14817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8851900" y="2139950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plateau</a:t>
            </a:r>
            <a:endParaRPr lang="de-DE" dirty="0"/>
          </a:p>
        </p:txBody>
      </p:sp>
      <p:cxnSp>
        <p:nvCxnSpPr>
          <p:cNvPr id="22" name="Gerade Verbindung 21"/>
          <p:cNvCxnSpPr>
            <a:endCxn id="20" idx="2"/>
          </p:cNvCxnSpPr>
          <p:nvPr/>
        </p:nvCxnSpPr>
        <p:spPr>
          <a:xfrm flipH="1" flipV="1">
            <a:off x="9296990" y="2509282"/>
            <a:ext cx="239124" cy="11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6318251" y="1435101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local minimum</a:t>
            </a:r>
            <a:endParaRPr lang="de-DE" dirty="0"/>
          </a:p>
        </p:txBody>
      </p:sp>
      <p:cxnSp>
        <p:nvCxnSpPr>
          <p:cNvPr id="25" name="Gerade Verbindung 24"/>
          <p:cNvCxnSpPr>
            <a:endCxn id="18" idx="2"/>
          </p:cNvCxnSpPr>
          <p:nvPr/>
        </p:nvCxnSpPr>
        <p:spPr>
          <a:xfrm rot="16200000" flipH="1">
            <a:off x="6664325" y="2143125"/>
            <a:ext cx="56515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8242300" y="2895713"/>
            <a:ext cx="139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discontinuity</a:t>
            </a:r>
            <a:endParaRPr lang="de-DE" dirty="0"/>
          </a:p>
        </p:txBody>
      </p:sp>
      <p:cxnSp>
        <p:nvCxnSpPr>
          <p:cNvPr id="28" name="Gerade Verbindung 27"/>
          <p:cNvCxnSpPr/>
          <p:nvPr/>
        </p:nvCxnSpPr>
        <p:spPr>
          <a:xfrm rot="16200000" flipH="1">
            <a:off x="8205147" y="2515658"/>
            <a:ext cx="417209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8225" y="323426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</a:t>
            </a:r>
            <a:endParaRPr lang="de-DE" dirty="0"/>
          </a:p>
        </p:txBody>
      </p:sp>
      <p:sp>
        <p:nvSpPr>
          <p:cNvPr id="30" name="Textfeld 29"/>
          <p:cNvSpPr txBox="1"/>
          <p:nvPr/>
        </p:nvSpPr>
        <p:spPr>
          <a:xfrm>
            <a:off x="5613177" y="1096547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f(x)</a:t>
            </a:r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9B277-AC22-4DA0-9EA4-3910F04BCDC1}"/>
              </a:ext>
            </a:extLst>
          </p:cNvPr>
          <p:cNvGrpSpPr/>
          <p:nvPr/>
        </p:nvGrpSpPr>
        <p:grpSpPr>
          <a:xfrm>
            <a:off x="5692214" y="3683244"/>
            <a:ext cx="3861665" cy="3168307"/>
            <a:chOff x="4168213" y="3683243"/>
            <a:chExt cx="3861665" cy="31683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2DAD65-3424-4034-959A-FD0605F3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662" y="3683243"/>
              <a:ext cx="3750216" cy="2924522"/>
            </a:xfrm>
            <a:prstGeom prst="rect">
              <a:avLst/>
            </a:prstGeom>
          </p:spPr>
        </p:pic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15C63B7-43BF-4620-B2D0-09E84D70F145}"/>
                </a:ext>
              </a:extLst>
            </p:cNvPr>
            <p:cNvSpPr/>
            <p:nvPr/>
          </p:nvSpPr>
          <p:spPr>
            <a:xfrm rot="10800000">
              <a:off x="4616449" y="4171732"/>
              <a:ext cx="3330925" cy="2214692"/>
            </a:xfrm>
            <a:custGeom>
              <a:avLst/>
              <a:gdLst>
                <a:gd name="connsiteX0" fmla="*/ 0 w 5372100"/>
                <a:gd name="connsiteY0" fmla="*/ 0 h 1631030"/>
                <a:gd name="connsiteX1" fmla="*/ 1257300 w 5372100"/>
                <a:gd name="connsiteY1" fmla="*/ 1562100 h 1631030"/>
                <a:gd name="connsiteX2" fmla="*/ 3581400 w 5372100"/>
                <a:gd name="connsiteY2" fmla="*/ 1219200 h 1631030"/>
                <a:gd name="connsiteX3" fmla="*/ 5372100 w 5372100"/>
                <a:gd name="connsiteY3" fmla="*/ 0 h 163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100" h="1631030">
                  <a:moveTo>
                    <a:pt x="0" y="0"/>
                  </a:moveTo>
                  <a:cubicBezTo>
                    <a:pt x="330200" y="679450"/>
                    <a:pt x="660400" y="1358900"/>
                    <a:pt x="1257300" y="1562100"/>
                  </a:cubicBezTo>
                  <a:cubicBezTo>
                    <a:pt x="1854200" y="1765300"/>
                    <a:pt x="2895600" y="1479550"/>
                    <a:pt x="3581400" y="1219200"/>
                  </a:cubicBezTo>
                  <a:cubicBezTo>
                    <a:pt x="4267200" y="958850"/>
                    <a:pt x="4819650" y="479425"/>
                    <a:pt x="5372100" y="0"/>
                  </a:cubicBezTo>
                </a:path>
              </a:pathLst>
            </a:custGeom>
            <a:solidFill>
              <a:srgbClr val="E2F0D9">
                <a:alpha val="38039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DE1B936-677B-4A3F-962D-B5B4FE7919BC}"/>
                    </a:ext>
                  </a:extLst>
                </p:cNvPr>
                <p:cNvSpPr txBox="1"/>
                <p:nvPr/>
              </p:nvSpPr>
              <p:spPr>
                <a:xfrm>
                  <a:off x="5433502" y="5713512"/>
                  <a:ext cx="21806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infeasible: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violated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DE1B936-677B-4A3F-962D-B5B4FE791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3502" y="5713512"/>
                  <a:ext cx="218068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235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AECD3F5-B373-4F66-A391-7EE10561BFF9}"/>
                </a:ext>
              </a:extLst>
            </p:cNvPr>
            <p:cNvSpPr/>
            <p:nvPr/>
          </p:nvSpPr>
          <p:spPr>
            <a:xfrm>
              <a:off x="5966441" y="4509120"/>
              <a:ext cx="45719" cy="45719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68CE53D-FCEF-42EC-9893-E934321E35A1}"/>
                    </a:ext>
                  </a:extLst>
                </p:cNvPr>
                <p:cNvSpPr txBox="1"/>
                <p:nvPr/>
              </p:nvSpPr>
              <p:spPr>
                <a:xfrm>
                  <a:off x="5372100" y="4268216"/>
                  <a:ext cx="1086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68CE53D-FCEF-42EC-9893-E934321E3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100" y="4268216"/>
                  <a:ext cx="10865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Freeform 11">
                  <a:extLst>
                    <a:ext uri="{FF2B5EF4-FFF2-40B4-BE49-F238E27FC236}">
                      <a16:creationId xmlns:a16="http://schemas.microsoft.com/office/drawing/2014/main" id="{5DA291CF-DDA4-4EA7-AB7C-1D581EA97409}"/>
                    </a:ext>
                  </a:extLst>
                </p:cNvPr>
                <p:cNvSpPr/>
                <p:nvPr/>
              </p:nvSpPr>
              <p:spPr>
                <a:xfrm>
                  <a:off x="5709605" y="3737385"/>
                  <a:ext cx="2251819" cy="719804"/>
                </a:xfrm>
                <a:custGeom>
                  <a:avLst/>
                  <a:gdLst>
                    <a:gd name="connsiteX0" fmla="*/ 0 w 5372100"/>
                    <a:gd name="connsiteY0" fmla="*/ 0 h 1631030"/>
                    <a:gd name="connsiteX1" fmla="*/ 1257300 w 5372100"/>
                    <a:gd name="connsiteY1" fmla="*/ 1562100 h 1631030"/>
                    <a:gd name="connsiteX2" fmla="*/ 3581400 w 5372100"/>
                    <a:gd name="connsiteY2" fmla="*/ 1219200 h 1631030"/>
                    <a:gd name="connsiteX3" fmla="*/ 5372100 w 5372100"/>
                    <a:gd name="connsiteY3" fmla="*/ 0 h 1631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2100" h="1631030">
                      <a:moveTo>
                        <a:pt x="0" y="0"/>
                      </a:moveTo>
                      <a:cubicBezTo>
                        <a:pt x="330200" y="679450"/>
                        <a:pt x="660400" y="1358900"/>
                        <a:pt x="1257300" y="1562100"/>
                      </a:cubicBezTo>
                      <a:cubicBezTo>
                        <a:pt x="1854200" y="1765300"/>
                        <a:pt x="2895600" y="1479550"/>
                        <a:pt x="3581400" y="1219200"/>
                      </a:cubicBezTo>
                      <a:cubicBezTo>
                        <a:pt x="4267200" y="958850"/>
                        <a:pt x="4819650" y="479425"/>
                        <a:pt x="5372100" y="0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38039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infeasible: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violated</a:t>
                  </a:r>
                </a:p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Freeform 11">
                  <a:extLst>
                    <a:ext uri="{FF2B5EF4-FFF2-40B4-BE49-F238E27FC236}">
                      <a16:creationId xmlns:a16="http://schemas.microsoft.com/office/drawing/2014/main" id="{5DA291CF-DDA4-4EA7-AB7C-1D581EA97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605" y="3737385"/>
                  <a:ext cx="2251819" cy="719804"/>
                </a:xfrm>
                <a:custGeom>
                  <a:avLst/>
                  <a:gdLst>
                    <a:gd name="connsiteX0" fmla="*/ 0 w 5372100"/>
                    <a:gd name="connsiteY0" fmla="*/ 0 h 1631030"/>
                    <a:gd name="connsiteX1" fmla="*/ 1257300 w 5372100"/>
                    <a:gd name="connsiteY1" fmla="*/ 1562100 h 1631030"/>
                    <a:gd name="connsiteX2" fmla="*/ 3581400 w 5372100"/>
                    <a:gd name="connsiteY2" fmla="*/ 1219200 h 1631030"/>
                    <a:gd name="connsiteX3" fmla="*/ 5372100 w 5372100"/>
                    <a:gd name="connsiteY3" fmla="*/ 0 h 1631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2100" h="1631030">
                      <a:moveTo>
                        <a:pt x="0" y="0"/>
                      </a:moveTo>
                      <a:cubicBezTo>
                        <a:pt x="330200" y="679450"/>
                        <a:pt x="660400" y="1358900"/>
                        <a:pt x="1257300" y="1562100"/>
                      </a:cubicBezTo>
                      <a:cubicBezTo>
                        <a:pt x="1854200" y="1765300"/>
                        <a:pt x="2895600" y="1479550"/>
                        <a:pt x="3581400" y="1219200"/>
                      </a:cubicBezTo>
                      <a:cubicBezTo>
                        <a:pt x="4267200" y="958850"/>
                        <a:pt x="4819650" y="479425"/>
                        <a:pt x="5372100" y="0"/>
                      </a:cubicBezTo>
                    </a:path>
                  </a:pathLst>
                </a:custGeom>
                <a:blipFill>
                  <a:blip r:embed="rId5"/>
                  <a:stretch>
                    <a:fillRect t="-7377"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BDA8EDA-5671-4D8D-BCB3-50B1B024FBC2}"/>
                    </a:ext>
                  </a:extLst>
                </p:cNvPr>
                <p:cNvSpPr txBox="1"/>
                <p:nvPr/>
              </p:nvSpPr>
              <p:spPr>
                <a:xfrm flipH="1">
                  <a:off x="5802202" y="6482218"/>
                  <a:ext cx="10459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BDA8EDA-5671-4D8D-BCB3-50B1B024F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802202" y="6482218"/>
                  <a:ext cx="10459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34D0C02-E04D-4FAA-B607-BA2F7C2A47DC}"/>
                    </a:ext>
                  </a:extLst>
                </p:cNvPr>
                <p:cNvSpPr txBox="1"/>
                <p:nvPr/>
              </p:nvSpPr>
              <p:spPr>
                <a:xfrm flipH="1">
                  <a:off x="4168213" y="4824155"/>
                  <a:ext cx="32474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34D0C02-E04D-4FAA-B607-BA2F7C2A4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68213" y="4824155"/>
                  <a:ext cx="32474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F82EA07-FED6-48F7-B3FD-98C580EB149C}"/>
              </a:ext>
            </a:extLst>
          </p:cNvPr>
          <p:cNvSpPr/>
          <p:nvPr/>
        </p:nvSpPr>
        <p:spPr>
          <a:xfrm>
            <a:off x="8186040" y="3406608"/>
            <a:ext cx="112520" cy="10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8334FC-7B03-4FB0-9EAA-A710EB2E9742}"/>
              </a:ext>
            </a:extLst>
          </p:cNvPr>
          <p:cNvSpPr/>
          <p:nvPr/>
        </p:nvSpPr>
        <p:spPr>
          <a:xfrm>
            <a:off x="8180580" y="1930900"/>
            <a:ext cx="112520" cy="100600"/>
          </a:xfrm>
          <a:prstGeom prst="ellips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D33EA-E058-4EEB-B7B0-F69EBFAEB267}"/>
              </a:ext>
            </a:extLst>
          </p:cNvPr>
          <p:cNvSpPr txBox="1"/>
          <p:nvPr/>
        </p:nvSpPr>
        <p:spPr>
          <a:xfrm>
            <a:off x="7884368" y="864731"/>
            <a:ext cx="131648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Non-robust maximizer (one easily drops off)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E46BCE-36A0-4EBC-BE74-26F71EA277A7}"/>
              </a:ext>
            </a:extLst>
          </p:cNvPr>
          <p:cNvCxnSpPr>
            <a:stCxn id="32" idx="4"/>
            <a:endCxn id="8" idx="0"/>
          </p:cNvCxnSpPr>
          <p:nvPr/>
        </p:nvCxnSpPr>
        <p:spPr>
          <a:xfrm>
            <a:off x="8236840" y="2031500"/>
            <a:ext cx="5460" cy="1375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8738B2-B52A-4860-8AD9-627268EA5FF3}"/>
              </a:ext>
            </a:extLst>
          </p:cNvPr>
          <p:cNvCxnSpPr/>
          <p:nvPr/>
        </p:nvCxnSpPr>
        <p:spPr>
          <a:xfrm flipV="1">
            <a:off x="7884369" y="3463688"/>
            <a:ext cx="658445" cy="1588"/>
          </a:xfrm>
          <a:prstGeom prst="line">
            <a:avLst/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4033E1-7023-418D-B497-A33A4108B1E7}"/>
              </a:ext>
            </a:extLst>
          </p:cNvPr>
          <p:cNvSpPr txBox="1"/>
          <p:nvPr/>
        </p:nvSpPr>
        <p:spPr>
          <a:xfrm>
            <a:off x="7939383" y="3429000"/>
            <a:ext cx="10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684508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44B69-55B3-4D79-A149-9040E50D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Simulated Annealing and  </a:t>
            </a:r>
            <a:br>
              <a:rPr lang="de-DE" dirty="0"/>
            </a:br>
            <a:r>
              <a:rPr lang="de-DE" dirty="0"/>
              <a:t>Stochastic Hillclimbing Methods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53966-CC85-4250-BA77-69B41AEA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 We start with an intial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60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Black-box Optimization &amp;  </a:t>
            </a:r>
            <a:br>
              <a:rPr lang="en-US" dirty="0"/>
            </a:br>
            <a:r>
              <a:rPr lang="en-US" dirty="0"/>
              <a:t>Information Based Complexity</a:t>
            </a: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69" y="1573441"/>
            <a:ext cx="6980326" cy="7928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70" y="2512708"/>
            <a:ext cx="7004939" cy="10767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51" y="3691063"/>
            <a:ext cx="6994488" cy="8075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95" y="5025868"/>
            <a:ext cx="6994488" cy="2320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67" y="5587914"/>
            <a:ext cx="4263354" cy="6879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51" y="4651203"/>
            <a:ext cx="4940506" cy="22252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665731" y="5453510"/>
            <a:ext cx="4725525" cy="10661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 bounds in continuous optimization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71" y="3922127"/>
            <a:ext cx="7565310" cy="357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65" y="1842192"/>
            <a:ext cx="7618386" cy="5751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04" y="4715934"/>
            <a:ext cx="7565309" cy="15068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66" y="2749988"/>
            <a:ext cx="7565309" cy="8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4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 bounds in continuous optimization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71" y="3922127"/>
            <a:ext cx="7565310" cy="3577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65" y="1842191"/>
            <a:ext cx="7618386" cy="5751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05" y="4715934"/>
            <a:ext cx="7565309" cy="15068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66" y="2749988"/>
            <a:ext cx="7565309" cy="8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24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E0315-2AC4-4B0B-AB2A-75D74B53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46" y="-5948"/>
            <a:ext cx="2295255" cy="2295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BEBE0C-8DFB-440D-BC62-71FA82BA7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197" y="199779"/>
            <a:ext cx="675075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Lipschitz continuity uncertainty margins  (1-D python code)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6D21C-C821-4DED-8D9D-932525DF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5590" y="1560759"/>
            <a:ext cx="807524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3"/>
              </a:rPr>
              <a:t>https://trinket.io/python3/c38e5ebdbc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5447D-5F28-4DEF-80C1-7BC6A27A7C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1" t="20203" r="19860" b="14137"/>
          <a:stretch/>
        </p:blipFill>
        <p:spPr>
          <a:xfrm>
            <a:off x="1865531" y="2180937"/>
            <a:ext cx="8010890" cy="4488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F8865-7578-40EC-89CD-BB0C68F6D96C}"/>
              </a:ext>
            </a:extLst>
          </p:cNvPr>
          <p:cNvSpPr txBox="1"/>
          <p:nvPr/>
        </p:nvSpPr>
        <p:spPr>
          <a:xfrm>
            <a:off x="6321026" y="6203985"/>
            <a:ext cx="5715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© by Michael Emmerich (MODA instructor),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E166-24A3-4625-AF8A-73C1059C19C9}"/>
              </a:ext>
            </a:extLst>
          </p:cNvPr>
          <p:cNvSpPr txBox="1"/>
          <p:nvPr/>
        </p:nvSpPr>
        <p:spPr>
          <a:xfrm>
            <a:off x="6918921" y="2709211"/>
            <a:ext cx="337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evaluated 4 points,</a:t>
            </a:r>
          </a:p>
          <a:p>
            <a:r>
              <a:rPr lang="en-US" dirty="0"/>
              <a:t>and Lipschitz constant is 4.0</a:t>
            </a:r>
          </a:p>
        </p:txBody>
      </p:sp>
    </p:spTree>
    <p:extLst>
      <p:ext uri="{BB962C8B-B14F-4D97-AF65-F5344CB8AC3E}">
        <p14:creationId xmlns:p14="http://schemas.microsoft.com/office/powerpoint/2010/main" val="163336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535" y="3530"/>
            <a:ext cx="8229600" cy="1143000"/>
          </a:xfrm>
        </p:spPr>
        <p:txBody>
          <a:bodyPr/>
          <a:lstStyle/>
          <a:p>
            <a:r>
              <a:rPr lang="en-US" dirty="0"/>
              <a:t>Curse of dimensionality (proof)</a:t>
            </a: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37" y="1176372"/>
            <a:ext cx="3115354" cy="12328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94" y="2575443"/>
            <a:ext cx="3261667" cy="35433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37" y="3205263"/>
            <a:ext cx="3771362" cy="27942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38" y="3636435"/>
            <a:ext cx="2887961" cy="6146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17" y="4462575"/>
            <a:ext cx="6215812" cy="776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12" y="5291891"/>
            <a:ext cx="6048661" cy="10882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45B42F7-102A-4A25-9CAB-63BB096E51FF}"/>
              </a:ext>
            </a:extLst>
          </p:cNvPr>
          <p:cNvGrpSpPr/>
          <p:nvPr/>
        </p:nvGrpSpPr>
        <p:grpSpPr>
          <a:xfrm>
            <a:off x="1759374" y="1277833"/>
            <a:ext cx="1418730" cy="1029913"/>
            <a:chOff x="944739" y="5459251"/>
            <a:chExt cx="1418730" cy="10299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FA93A9-D4F4-4CE0-A16D-84E9FB188A74}"/>
                </a:ext>
              </a:extLst>
            </p:cNvPr>
            <p:cNvSpPr/>
            <p:nvPr/>
          </p:nvSpPr>
          <p:spPr>
            <a:xfrm>
              <a:off x="944739" y="5459251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E7B95F-1A8A-496B-8600-4A894F8B9189}"/>
                </a:ext>
              </a:extLst>
            </p:cNvPr>
            <p:cNvSpPr/>
            <p:nvPr/>
          </p:nvSpPr>
          <p:spPr>
            <a:xfrm>
              <a:off x="1264545" y="5651896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07975E-06DF-4C87-B30D-D726DC78AA29}"/>
                </a:ext>
              </a:extLst>
            </p:cNvPr>
            <p:cNvSpPr/>
            <p:nvPr/>
          </p:nvSpPr>
          <p:spPr>
            <a:xfrm>
              <a:off x="1585407" y="5841930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DD9131-D0A3-42C6-AA40-363C7A57B524}"/>
                </a:ext>
              </a:extLst>
            </p:cNvPr>
            <p:cNvSpPr/>
            <p:nvPr/>
          </p:nvSpPr>
          <p:spPr>
            <a:xfrm>
              <a:off x="1906269" y="6031964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5D90BC-39B2-4678-9BD1-DB0FD238A363}"/>
              </a:ext>
            </a:extLst>
          </p:cNvPr>
          <p:cNvGrpSpPr/>
          <p:nvPr/>
        </p:nvGrpSpPr>
        <p:grpSpPr>
          <a:xfrm>
            <a:off x="4226198" y="1735032"/>
            <a:ext cx="1422337" cy="2252304"/>
            <a:chOff x="4272994" y="4426894"/>
            <a:chExt cx="1422337" cy="2252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24E605-5069-4616-A709-F849B2DE4D0A}"/>
                </a:ext>
              </a:extLst>
            </p:cNvPr>
            <p:cNvSpPr/>
            <p:nvPr/>
          </p:nvSpPr>
          <p:spPr>
            <a:xfrm>
              <a:off x="4276601" y="5649285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BBC68B-FE57-470F-A57E-8F789E757E9A}"/>
                </a:ext>
              </a:extLst>
            </p:cNvPr>
            <p:cNvSpPr/>
            <p:nvPr/>
          </p:nvSpPr>
          <p:spPr>
            <a:xfrm>
              <a:off x="4596407" y="5841930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208251-7110-43BA-8334-1BE17522F629}"/>
                </a:ext>
              </a:extLst>
            </p:cNvPr>
            <p:cNvSpPr/>
            <p:nvPr/>
          </p:nvSpPr>
          <p:spPr>
            <a:xfrm>
              <a:off x="4917269" y="6031964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61A0D1-2BF2-481A-B2B8-E6FFE5BCE68E}"/>
                </a:ext>
              </a:extLst>
            </p:cNvPr>
            <p:cNvSpPr/>
            <p:nvPr/>
          </p:nvSpPr>
          <p:spPr>
            <a:xfrm>
              <a:off x="5238131" y="6221998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90570A-F2B6-485E-A7A2-C909AD3E023A}"/>
                </a:ext>
              </a:extLst>
            </p:cNvPr>
            <p:cNvSpPr/>
            <p:nvPr/>
          </p:nvSpPr>
          <p:spPr>
            <a:xfrm>
              <a:off x="4280208" y="5256209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C13476-E468-4568-AB30-AC4B8E45BC36}"/>
                </a:ext>
              </a:extLst>
            </p:cNvPr>
            <p:cNvSpPr/>
            <p:nvPr/>
          </p:nvSpPr>
          <p:spPr>
            <a:xfrm>
              <a:off x="4600014" y="5448854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837EFF-2ECB-4362-8D80-B43CE4C15F89}"/>
                </a:ext>
              </a:extLst>
            </p:cNvPr>
            <p:cNvSpPr/>
            <p:nvPr/>
          </p:nvSpPr>
          <p:spPr>
            <a:xfrm>
              <a:off x="4920876" y="5638888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539515-8331-4559-8675-929A376F2B0D}"/>
                </a:ext>
              </a:extLst>
            </p:cNvPr>
            <p:cNvSpPr/>
            <p:nvPr/>
          </p:nvSpPr>
          <p:spPr>
            <a:xfrm>
              <a:off x="5230917" y="5810804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CEB346-AA18-42B1-A4F5-87A3957221A9}"/>
                </a:ext>
              </a:extLst>
            </p:cNvPr>
            <p:cNvSpPr/>
            <p:nvPr/>
          </p:nvSpPr>
          <p:spPr>
            <a:xfrm>
              <a:off x="4272994" y="4840209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A0F36A-3A08-4FC6-94DF-1941A4B4F46D}"/>
                </a:ext>
              </a:extLst>
            </p:cNvPr>
            <p:cNvSpPr/>
            <p:nvPr/>
          </p:nvSpPr>
          <p:spPr>
            <a:xfrm>
              <a:off x="4592800" y="5032854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E60403-DF3E-49F3-8083-2BD8AC2C1FF5}"/>
                </a:ext>
              </a:extLst>
            </p:cNvPr>
            <p:cNvSpPr/>
            <p:nvPr/>
          </p:nvSpPr>
          <p:spPr>
            <a:xfrm>
              <a:off x="4913662" y="5222888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19E51F-33D1-4CF6-84B9-3327D7DC088A}"/>
                </a:ext>
              </a:extLst>
            </p:cNvPr>
            <p:cNvSpPr/>
            <p:nvPr/>
          </p:nvSpPr>
          <p:spPr>
            <a:xfrm>
              <a:off x="5234524" y="5412922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118790-EB8C-445E-A139-8209EC9F4A5B}"/>
                </a:ext>
              </a:extLst>
            </p:cNvPr>
            <p:cNvSpPr/>
            <p:nvPr/>
          </p:nvSpPr>
          <p:spPr>
            <a:xfrm>
              <a:off x="4276601" y="4426894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ECDD711-F862-4DEB-9E3F-561BD903D02F}"/>
                </a:ext>
              </a:extLst>
            </p:cNvPr>
            <p:cNvSpPr/>
            <p:nvPr/>
          </p:nvSpPr>
          <p:spPr>
            <a:xfrm>
              <a:off x="4596407" y="4619539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2E367C-E21F-4E28-972C-1151194E34EB}"/>
                </a:ext>
              </a:extLst>
            </p:cNvPr>
            <p:cNvSpPr/>
            <p:nvPr/>
          </p:nvSpPr>
          <p:spPr>
            <a:xfrm>
              <a:off x="4917269" y="4809573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5BF6AC8-C8A4-49D5-86A7-60D234E2274C}"/>
                </a:ext>
              </a:extLst>
            </p:cNvPr>
            <p:cNvSpPr/>
            <p:nvPr/>
          </p:nvSpPr>
          <p:spPr>
            <a:xfrm>
              <a:off x="5238131" y="4999607"/>
              <a:ext cx="457200" cy="457200"/>
            </a:xfrm>
            <a:prstGeom prst="rect">
              <a:avLst/>
            </a:prstGeom>
            <a:scene3d>
              <a:camera prst="isometricLeftDown"/>
              <a:lightRig rig="threePt" dir="t"/>
            </a:scene3d>
            <a:sp3d>
              <a:bevelT w="25400" h="508000"/>
              <a:bevelB w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04D3CF5-54FF-4E8B-B582-C64AF1DF22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6783" y="2693094"/>
            <a:ext cx="2419621" cy="27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optimization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 of 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88775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Systems Analysis View of Optimization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20002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version of optimization problem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995" y="1673805"/>
            <a:ext cx="7604916" cy="457284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052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 hard problems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84" y="1239497"/>
            <a:ext cx="7250990" cy="2761616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61" y="4509121"/>
            <a:ext cx="3618957" cy="706047"/>
          </a:xfrm>
          <a:prstGeom prst="rect">
            <a:avLst/>
          </a:prstGeom>
          <a:noFill/>
          <a:ln/>
          <a:effectLst/>
        </p:spPr>
      </p:pic>
      <p:pic>
        <p:nvPicPr>
          <p:cNvPr id="284674" name="Picture 2" descr="Image">
            <a:extLst>
              <a:ext uri="{FF2B5EF4-FFF2-40B4-BE49-F238E27FC236}">
                <a16:creationId xmlns:a16="http://schemas.microsoft.com/office/drawing/2014/main" id="{BC357299-78DF-4F24-A15B-E1C661A6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70" y="4160666"/>
            <a:ext cx="4682290" cy="255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D2CD63-D082-459A-8D70-501E514B5644}"/>
              </a:ext>
            </a:extLst>
          </p:cNvPr>
          <p:cNvSpPr txBox="1"/>
          <p:nvPr/>
        </p:nvSpPr>
        <p:spPr>
          <a:xfrm>
            <a:off x="6411036" y="6042392"/>
            <a:ext cx="3799765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1B95E0"/>
                </a:solidFill>
                <a:latin typeface="inherit"/>
                <a:hlinkClick r:id="rId7"/>
              </a:rPr>
              <a:t>(c) https://</a:t>
            </a:r>
            <a:r>
              <a:rPr lang="en-US" sz="900" dirty="0">
                <a:solidFill>
                  <a:srgbClr val="1B95E0"/>
                </a:solidFill>
                <a:latin typeface="-apple-system"/>
                <a:hlinkClick r:id="rId7"/>
              </a:rPr>
              <a:t>ac.tuwien.ac.at/people/</a:t>
            </a:r>
            <a:r>
              <a:rPr lang="en-US" sz="900" dirty="0" err="1">
                <a:solidFill>
                  <a:srgbClr val="1B95E0"/>
                </a:solidFill>
                <a:latin typeface="-apple-system"/>
                <a:hlinkClick r:id="rId7"/>
              </a:rPr>
              <a:t>szeider</a:t>
            </a:r>
            <a:r>
              <a:rPr lang="en-US" sz="900" dirty="0">
                <a:solidFill>
                  <a:srgbClr val="1B95E0"/>
                </a:solidFill>
                <a:latin typeface="inherit"/>
                <a:hlinkClick r:id="rId7"/>
              </a:rPr>
              <a:t>/cartoon/</a:t>
            </a:r>
            <a:r>
              <a:rPr lang="en-US" sz="900" dirty="0">
                <a:solidFill>
                  <a:srgbClr val="1B95E0"/>
                </a:solidFill>
                <a:latin typeface="-apple-system"/>
                <a:hlinkClick r:id="rId7"/>
              </a:rPr>
              <a:t>…</a:t>
            </a:r>
            <a:r>
              <a:rPr lang="en-US" sz="900" dirty="0">
                <a:solidFill>
                  <a:srgbClr val="0F1419"/>
                </a:solidFill>
                <a:latin typeface="-apple-system"/>
              </a:rPr>
              <a:t> cf. </a:t>
            </a:r>
            <a:r>
              <a:rPr lang="en-US" sz="900" dirty="0">
                <a:solidFill>
                  <a:srgbClr val="1B95E0"/>
                </a:solidFill>
                <a:latin typeface="-apple-system"/>
                <a:hlinkClick r:id="rId8"/>
              </a:rPr>
              <a:t>@vardi</a:t>
            </a:r>
            <a:endParaRPr lang="en-US" sz="900" dirty="0">
              <a:solidFill>
                <a:srgbClr val="0F1419"/>
              </a:solidFill>
              <a:latin typeface="-apple-system"/>
            </a:endParaRPr>
          </a:p>
          <a:p>
            <a:r>
              <a:rPr lang="en-US" sz="900" dirty="0">
                <a:solidFill>
                  <a:srgbClr val="0F1419"/>
                </a:solidFill>
                <a:latin typeface="-apple-system"/>
              </a:rPr>
              <a:t>How we lost the women in computing (based on </a:t>
            </a:r>
            <a:r>
              <a:rPr lang="en-US" sz="1000" dirty="0" err="1">
                <a:solidFill>
                  <a:srgbClr val="0F1419"/>
                </a:solidFill>
                <a:latin typeface="-apple-system"/>
              </a:rPr>
              <a:t>Garey</a:t>
            </a:r>
            <a:r>
              <a:rPr lang="en-US" sz="1000" dirty="0">
                <a:solidFill>
                  <a:srgbClr val="0F1419"/>
                </a:solidFill>
                <a:latin typeface="-apple-system"/>
              </a:rPr>
              <a:t> and Johnson's classic 1979) </a:t>
            </a:r>
            <a:r>
              <a:rPr lang="en-US" sz="900" dirty="0">
                <a:solidFill>
                  <a:srgbClr val="1B95E0"/>
                </a:solidFill>
                <a:latin typeface="inherit"/>
                <a:hlinkClick r:id="rId9"/>
              </a:rPr>
              <a:t>https://</a:t>
            </a:r>
            <a:r>
              <a:rPr lang="en-US" sz="900" dirty="0">
                <a:solidFill>
                  <a:srgbClr val="1B95E0"/>
                </a:solidFill>
                <a:latin typeface="-apple-system"/>
                <a:hlinkClick r:id="rId9"/>
              </a:rPr>
              <a:t>cacm.acm.org/magazines/2018</a:t>
            </a:r>
            <a:r>
              <a:rPr lang="en-US" sz="900" dirty="0">
                <a:solidFill>
                  <a:srgbClr val="1B95E0"/>
                </a:solidFill>
                <a:latin typeface="inherit"/>
                <a:hlinkClick r:id="rId9"/>
              </a:rPr>
              <a:t>/5/227192-how-we-lost-the-women-in-computing/</a:t>
            </a:r>
            <a:r>
              <a:rPr lang="en-US" sz="900" dirty="0" err="1">
                <a:solidFill>
                  <a:srgbClr val="1B95E0"/>
                </a:solidFill>
                <a:latin typeface="inherit"/>
                <a:hlinkClick r:id="rId9"/>
              </a:rPr>
              <a:t>fulltext</a:t>
            </a:r>
            <a:r>
              <a:rPr lang="en-US" sz="900" dirty="0">
                <a:solidFill>
                  <a:srgbClr val="1B95E0"/>
                </a:solidFill>
                <a:latin typeface="-apple-system"/>
                <a:hlinkClick r:id="rId9"/>
              </a:rPr>
              <a:t>…</a:t>
            </a:r>
            <a:r>
              <a:rPr lang="en-US" sz="900" dirty="0">
                <a:solidFill>
                  <a:srgbClr val="0F1419"/>
                </a:solidFill>
                <a:latin typeface="-apple-system"/>
              </a:rPr>
              <a:t> </a:t>
            </a:r>
            <a:r>
              <a:rPr lang="en-US" sz="900" dirty="0">
                <a:solidFill>
                  <a:srgbClr val="1B95E0"/>
                </a:solidFill>
                <a:latin typeface="-apple-system"/>
                <a:hlinkClick r:id="rId10"/>
              </a:rPr>
              <a:t>#womenintech</a:t>
            </a:r>
            <a:r>
              <a:rPr lang="en-US" sz="900" dirty="0">
                <a:solidFill>
                  <a:srgbClr val="0F1419"/>
                </a:solidFill>
                <a:latin typeface="-apple-system"/>
              </a:rPr>
              <a:t> </a:t>
            </a:r>
            <a:r>
              <a:rPr lang="en-US" sz="900" dirty="0">
                <a:solidFill>
                  <a:srgbClr val="1B95E0"/>
                </a:solidFill>
                <a:latin typeface="-apple-system"/>
                <a:hlinkClick r:id="rId11"/>
              </a:rPr>
              <a:t>#STEM</a:t>
            </a:r>
            <a:r>
              <a:rPr lang="en-US" sz="900" dirty="0">
                <a:solidFill>
                  <a:srgbClr val="0F1419"/>
                </a:solidFill>
                <a:latin typeface="-apple-system"/>
              </a:rPr>
              <a:t> </a:t>
            </a:r>
            <a:r>
              <a:rPr lang="en-US" sz="900" dirty="0">
                <a:solidFill>
                  <a:srgbClr val="1B95E0"/>
                </a:solidFill>
                <a:latin typeface="-apple-system"/>
                <a:hlinkClick r:id="rId12"/>
              </a:rPr>
              <a:t>#computerscience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9695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 hard problems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52" y="1673804"/>
            <a:ext cx="7575096" cy="430747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142060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NP, NP-Complete, NP-Hard</a:t>
            </a:r>
            <a:endParaRPr lang="de-DE" dirty="0"/>
          </a:p>
        </p:txBody>
      </p:sp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2" cstate="print"/>
          <a:srcRect r="1038"/>
          <a:stretch>
            <a:fillRect/>
          </a:stretch>
        </p:blipFill>
        <p:spPr bwMode="auto">
          <a:xfrm>
            <a:off x="2585611" y="1189684"/>
            <a:ext cx="7332099" cy="5090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705169-AF8D-4BD8-9EDB-351233D047E5}"/>
              </a:ext>
            </a:extLst>
          </p:cNvPr>
          <p:cNvSpPr txBox="1"/>
          <p:nvPr/>
        </p:nvSpPr>
        <p:spPr>
          <a:xfrm>
            <a:off x="5648545" y="6280128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2007-11-01 21:30 </a:t>
            </a:r>
            <a:r>
              <a:rPr lang="en-US" sz="1000" dirty="0">
                <a:solidFill>
                  <a:srgbClr val="0645AD"/>
                </a:solidFill>
                <a:latin typeface="Arial" panose="020B0604020202020204" pitchFamily="34" charset="0"/>
                <a:hlinkClick r:id="rId3" tooltip="User:Behnam"/>
              </a:rPr>
              <a:t>Behnam</a:t>
            </a:r>
            <a:r>
              <a:rPr 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 1052×744×0 (9751 bytes) </a:t>
            </a:r>
            <a:r>
              <a:rPr lang="en-US" sz="1000" i="1" dirty="0">
                <a:solidFill>
                  <a:srgbClr val="202122"/>
                </a:solidFill>
                <a:latin typeface="Arial" panose="020B0604020202020204" pitchFamily="34" charset="0"/>
              </a:rPr>
              <a:t>Venn diagram for P, NP, NP-Complete, and NP-Hard problems, creative commons </a:t>
            </a:r>
            <a:r>
              <a:rPr lang="en-US" sz="1000" i="1" dirty="0" err="1">
                <a:solidFill>
                  <a:srgbClr val="202122"/>
                </a:solidFill>
                <a:latin typeface="Arial" panose="020B0604020202020204" pitchFamily="34" charset="0"/>
              </a:rPr>
              <a:t>licence</a:t>
            </a:r>
            <a:r>
              <a:rPr lang="en-US" sz="1000" i="1" dirty="0">
                <a:solidFill>
                  <a:srgbClr val="202122"/>
                </a:solidFill>
                <a:latin typeface="Arial" panose="020B0604020202020204" pitchFamily="34" charset="0"/>
              </a:rPr>
              <a:t>, https://creativecommons.org/licenses/by-sa/3.0/deed.en</a:t>
            </a:r>
            <a:endParaRPr lang="en-US" sz="10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86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Difficulties in solving mathematical programming problems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11" y="1853824"/>
            <a:ext cx="7253204" cy="9202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7471" y="3353554"/>
            <a:ext cx="71465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Karmarkar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N. (1984, December). A new polynomial-time algorithm for linear programming. In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sixteenth annual ACM symposium on Theory of computing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(pp. 302-311). ACM.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Monteiro, R. D., &amp; Adler, I. (1989). Interior path following primal-dual algorithms. Part II: Convex quadratic programming. </a:t>
            </a:r>
            <a:r>
              <a:rPr lang="en-US" i="1" dirty="0"/>
              <a:t>Mathematical Programming</a:t>
            </a:r>
            <a:r>
              <a:rPr lang="en-US" dirty="0"/>
              <a:t>, </a:t>
            </a:r>
            <a:r>
              <a:rPr lang="en-US" i="1" dirty="0"/>
              <a:t>44</a:t>
            </a:r>
            <a:r>
              <a:rPr lang="en-US" dirty="0"/>
              <a:t>(1-3), 43-66.</a:t>
            </a:r>
          </a:p>
          <a:p>
            <a:endParaRPr lang="en-US" dirty="0"/>
          </a:p>
          <a:p>
            <a:r>
              <a:rPr lang="en-US" dirty="0" err="1"/>
              <a:t>Androulakis</a:t>
            </a:r>
            <a:r>
              <a:rPr lang="en-US" dirty="0"/>
              <a:t>, </a:t>
            </a:r>
            <a:r>
              <a:rPr lang="en-US" dirty="0" err="1"/>
              <a:t>Ioannis</a:t>
            </a:r>
            <a:r>
              <a:rPr lang="en-US" dirty="0"/>
              <a:t> P., Costas D. </a:t>
            </a:r>
            <a:r>
              <a:rPr lang="en-US" dirty="0" err="1"/>
              <a:t>Maranas</a:t>
            </a:r>
            <a:r>
              <a:rPr lang="en-US" dirty="0"/>
              <a:t>, and </a:t>
            </a:r>
            <a:r>
              <a:rPr lang="en-US" dirty="0" err="1"/>
              <a:t>Christodoulos</a:t>
            </a:r>
            <a:r>
              <a:rPr lang="en-US" dirty="0"/>
              <a:t> A. </a:t>
            </a:r>
            <a:r>
              <a:rPr lang="en-US" dirty="0" err="1"/>
              <a:t>Floudas</a:t>
            </a:r>
            <a:r>
              <a:rPr lang="en-US" dirty="0"/>
              <a:t>. "</a:t>
            </a:r>
            <a:r>
              <a:rPr lang="el-GR" dirty="0"/>
              <a:t>α</a:t>
            </a:r>
            <a:r>
              <a:rPr lang="en-US" dirty="0"/>
              <a:t>BB: A global optimization method for general constrained nonconvex problems." </a:t>
            </a:r>
            <a:r>
              <a:rPr lang="en-US" i="1" dirty="0"/>
              <a:t>Journal of Global Optimization</a:t>
            </a:r>
            <a:r>
              <a:rPr lang="en-US" dirty="0"/>
              <a:t> 7.4 (1995): 337-363.</a:t>
            </a:r>
          </a:p>
        </p:txBody>
      </p:sp>
    </p:spTree>
    <p:extLst>
      <p:ext uri="{BB962C8B-B14F-4D97-AF65-F5344CB8AC3E}">
        <p14:creationId xmlns:p14="http://schemas.microsoft.com/office/powerpoint/2010/main" val="2538875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P-Comple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926" y="863715"/>
            <a:ext cx="6818148" cy="44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986210" y="5716096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https://xkcd.com/287/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FDCEA-DC0C-4443-8F0D-0F8AB62181A5}"/>
              </a:ext>
            </a:extLst>
          </p:cNvPr>
          <p:cNvSpPr txBox="1"/>
          <p:nvPr/>
        </p:nvSpPr>
        <p:spPr>
          <a:xfrm>
            <a:off x="5915980" y="592417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This work is licensed under a 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Creative Commons Attribution-</a:t>
            </a:r>
            <a:r>
              <a:rPr lang="en-US" dirty="0" err="1">
                <a:latin typeface="Times New Roman" panose="02020603050405020304" pitchFamily="18" charset="0"/>
                <a:hlinkClick r:id="rId3"/>
              </a:rPr>
              <a:t>NonCommercial</a:t>
            </a:r>
            <a:r>
              <a:rPr lang="en-US" dirty="0">
                <a:latin typeface="Times New Roman" panose="02020603050405020304" pitchFamily="18" charset="0"/>
                <a:hlinkClick r:id="rId3"/>
              </a:rPr>
              <a:t> 2.5 License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70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heuristics, Branch and Bound</a:t>
            </a:r>
          </a:p>
        </p:txBody>
      </p:sp>
      <p:sp>
        <p:nvSpPr>
          <p:cNvPr id="8" name="Textfeld 6 1 1"/>
          <p:cNvSpPr txBox="1"/>
          <p:nvPr/>
        </p:nvSpPr>
        <p:spPr>
          <a:xfrm>
            <a:off x="4638587" y="6013165"/>
            <a:ext cx="5581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Heuristic: </a:t>
            </a:r>
          </a:p>
          <a:p>
            <a:r>
              <a:rPr lang="nl-NL" dirty="0"/>
              <a:t>“I used some tricks to catch a big fish, but don’t know if </a:t>
            </a:r>
          </a:p>
          <a:p>
            <a:r>
              <a:rPr lang="nl-NL" dirty="0"/>
              <a:t>there is a bigger one?” </a:t>
            </a:r>
            <a:r>
              <a:rPr lang="nl-NL" sz="800" dirty="0"/>
              <a:t>(https://pixabay.com/illustrations/fishing-fisherman-big-fish-boar-4712416/)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6191" y="3852204"/>
            <a:ext cx="2187703" cy="1642766"/>
          </a:xfrm>
          <a:prstGeom prst="rect">
            <a:avLst/>
          </a:prstGeom>
        </p:spPr>
      </p:pic>
      <p:sp>
        <p:nvSpPr>
          <p:cNvPr id="10" name="Textfeld 6 2"/>
          <p:cNvSpPr txBox="1"/>
          <p:nvPr/>
        </p:nvSpPr>
        <p:spPr>
          <a:xfrm>
            <a:off x="7346771" y="5549946"/>
            <a:ext cx="356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Branch&amp;Bound: </a:t>
            </a:r>
          </a:p>
          <a:p>
            <a:r>
              <a:rPr lang="nl-NL" dirty="0"/>
              <a:t>“It’s certainly not found in this part”</a:t>
            </a:r>
            <a:endParaRPr lang="de-DE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74" y="1497415"/>
            <a:ext cx="7575096" cy="850476"/>
          </a:xfrm>
          <a:prstGeom prst="rect">
            <a:avLst/>
          </a:prstGeom>
          <a:noFill/>
          <a:ln/>
          <a:effectLst/>
        </p:spPr>
      </p:pic>
      <p:sp>
        <p:nvSpPr>
          <p:cNvPr id="13" name="Textfeld 6 1 2"/>
          <p:cNvSpPr txBox="1"/>
          <p:nvPr/>
        </p:nvSpPr>
        <p:spPr>
          <a:xfrm>
            <a:off x="1524000" y="5751873"/>
            <a:ext cx="2914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Search space and problem: </a:t>
            </a:r>
          </a:p>
          <a:p>
            <a:r>
              <a:rPr lang="nl-NL" dirty="0"/>
              <a:t>“What is the biggest fish in a </a:t>
            </a:r>
          </a:p>
          <a:p>
            <a:r>
              <a:rPr lang="nl-NL" dirty="0"/>
              <a:t>very large lake”</a:t>
            </a:r>
            <a:endParaRPr lang="de-DE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82" y="2599584"/>
            <a:ext cx="7578539" cy="850476"/>
          </a:xfrm>
          <a:prstGeom prst="rect">
            <a:avLst/>
          </a:prstGeom>
          <a:noFill/>
          <a:ln/>
          <a:effectLst/>
        </p:spPr>
      </p:pic>
      <p:pic>
        <p:nvPicPr>
          <p:cNvPr id="283650" name="Picture 2" descr="Fishing, Fisherman, Big Fish, Boar, Water, Fish, Boat">
            <a:extLst>
              <a:ext uri="{FF2B5EF4-FFF2-40B4-BE49-F238E27FC236}">
                <a16:creationId xmlns:a16="http://schemas.microsoft.com/office/drawing/2014/main" id="{64B226EB-FBB8-4FC9-B74C-657CB86BF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98" y="3386764"/>
            <a:ext cx="1965980" cy="257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8FC979-3EC2-4FC3-843F-4AABDBF541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11" y="3852204"/>
            <a:ext cx="2893653" cy="1828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A6156-FFEA-4686-8F27-444DCAC29CB0}"/>
              </a:ext>
            </a:extLst>
          </p:cNvPr>
          <p:cNvSpPr txBox="1"/>
          <p:nvPr/>
        </p:nvSpPr>
        <p:spPr>
          <a:xfrm>
            <a:off x="2437234" y="6582870"/>
            <a:ext cx="2295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(c) (left, right picture) Michael Emmerich (instructor)</a:t>
            </a:r>
          </a:p>
        </p:txBody>
      </p:sp>
    </p:spTree>
    <p:extLst>
      <p:ext uri="{BB962C8B-B14F-4D97-AF65-F5344CB8AC3E}">
        <p14:creationId xmlns:p14="http://schemas.microsoft.com/office/powerpoint/2010/main" val="155408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Take home messages (1)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1981200" y="1400912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Modeling, simulation, and optimization are essential tools in systems analysis; A simple black box scheme can be used to capture their definition.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In operations research, optimization problems are classified in the form of mathemathical programming problems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The most simple mathematical programming task is linear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The classification scheme refers to the type of variables (e.g. binary, integer) and functions (e.g., quadratic, linear, nonlinear)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Standard solvers are available to solve mathematical programming problems; but problems might be difficult;</a:t>
            </a:r>
          </a:p>
        </p:txBody>
      </p:sp>
      <p:pic>
        <p:nvPicPr>
          <p:cNvPr id="2050" name="Picture 2" descr="Images Of Cartoon Elephant Outline Drawing">
            <a:extLst>
              <a:ext uri="{FF2B5EF4-FFF2-40B4-BE49-F238E27FC236}">
                <a16:creationId xmlns:a16="http://schemas.microsoft.com/office/drawing/2014/main" id="{FC529246-4451-4254-B088-5349FD83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610" y="0"/>
            <a:ext cx="22479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4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Take home messages (2)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1981200" y="1628801"/>
            <a:ext cx="8229600" cy="4525963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 startAt="7"/>
            </a:pPr>
            <a:r>
              <a:rPr lang="nl-NL" dirty="0"/>
              <a:t>Difficulties in continuous optimization arise due to local optima, plateaus, discontinuities and constraint boundaries.</a:t>
            </a:r>
          </a:p>
          <a:p>
            <a:pPr marL="457200" indent="-457200">
              <a:buAutoNum type="arabicPeriod" startAt="7"/>
            </a:pPr>
            <a:r>
              <a:rPr lang="nl-NL" dirty="0"/>
              <a:t>In black box optimization: curse of dimensionality makes it difficult to guarantee optimal solution, even for Lipschitz continuous functions</a:t>
            </a:r>
          </a:p>
          <a:p>
            <a:pPr marL="457200" indent="-457200">
              <a:buAutoNum type="arabicPeriod" startAt="7"/>
            </a:pPr>
            <a:r>
              <a:rPr lang="nl-NL" dirty="0"/>
              <a:t>In combinatorial optimization decision versions of many multiobjective optimization problems are NP-hard</a:t>
            </a:r>
          </a:p>
          <a:p>
            <a:pPr marL="457200" indent="-457200">
              <a:buAutoNum type="arabicPeriod" startAt="7"/>
            </a:pPr>
            <a:r>
              <a:rPr lang="nl-NL" dirty="0"/>
              <a:t>Heuristics can find improvements, but often do not guarantee to find the optimum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2" descr="Images Of Cartoon Elephant Outline Drawing">
            <a:extLst>
              <a:ext uri="{FF2B5EF4-FFF2-40B4-BE49-F238E27FC236}">
                <a16:creationId xmlns:a16="http://schemas.microsoft.com/office/drawing/2014/main" id="{6A02F64C-4B2D-4792-8FCE-5185629C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610" y="0"/>
            <a:ext cx="22479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86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Systems Analysis</a:t>
            </a:r>
          </a:p>
        </p:txBody>
      </p:sp>
      <p:grpSp>
        <p:nvGrpSpPr>
          <p:cNvPr id="21535" name="Group 31"/>
          <p:cNvGrpSpPr>
            <a:grpSpLocks/>
          </p:cNvGrpSpPr>
          <p:nvPr/>
        </p:nvGrpSpPr>
        <p:grpSpPr bwMode="auto">
          <a:xfrm>
            <a:off x="2525778" y="1828800"/>
            <a:ext cx="4321174" cy="1016000"/>
            <a:chOff x="1579" y="1297"/>
            <a:chExt cx="2722" cy="640"/>
          </a:xfrm>
        </p:grpSpPr>
        <p:sp>
          <p:nvSpPr>
            <p:cNvPr id="21523" name="Rectangle 19"/>
            <p:cNvSpPr>
              <a:spLocks noChangeArrowheads="1"/>
            </p:cNvSpPr>
            <p:nvPr/>
          </p:nvSpPr>
          <p:spPr bwMode="auto">
            <a:xfrm>
              <a:off x="2306" y="1297"/>
              <a:ext cx="1148" cy="5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6000">
                  <a:solidFill>
                    <a:srgbClr val="FF5050"/>
                  </a:solidFill>
                </a:rPr>
                <a:t>?</a:t>
              </a:r>
            </a:p>
          </p:txBody>
        </p:sp>
        <p:sp>
          <p:nvSpPr>
            <p:cNvPr id="21527" name="Line 23"/>
            <p:cNvSpPr>
              <a:spLocks noChangeShapeType="1"/>
            </p:cNvSpPr>
            <p:nvPr/>
          </p:nvSpPr>
          <p:spPr bwMode="auto">
            <a:xfrm>
              <a:off x="1828" y="1586"/>
              <a:ext cx="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  <p:sp>
          <p:nvSpPr>
            <p:cNvPr id="21528" name="Line 24"/>
            <p:cNvSpPr>
              <a:spLocks noChangeShapeType="1"/>
            </p:cNvSpPr>
            <p:nvPr/>
          </p:nvSpPr>
          <p:spPr bwMode="auto">
            <a:xfrm>
              <a:off x="3454" y="1571"/>
              <a:ext cx="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  <p:sp>
          <p:nvSpPr>
            <p:cNvPr id="21529" name="Text Box 25"/>
            <p:cNvSpPr txBox="1">
              <a:spLocks noChangeArrowheads="1"/>
            </p:cNvSpPr>
            <p:nvPr/>
          </p:nvSpPr>
          <p:spPr bwMode="auto">
            <a:xfrm>
              <a:off x="1579" y="1297"/>
              <a:ext cx="274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chemeClr val="folHlink"/>
                  </a:solidFill>
                </a:rPr>
                <a:t>!</a:t>
              </a:r>
            </a:p>
          </p:txBody>
        </p:sp>
        <p:sp>
          <p:nvSpPr>
            <p:cNvPr id="21530" name="Text Box 26"/>
            <p:cNvSpPr txBox="1">
              <a:spLocks noChangeArrowheads="1"/>
            </p:cNvSpPr>
            <p:nvPr/>
          </p:nvSpPr>
          <p:spPr bwMode="auto">
            <a:xfrm>
              <a:off x="4027" y="1297"/>
              <a:ext cx="274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chemeClr val="folHlink"/>
                  </a:solidFill>
                </a:rPr>
                <a:t>!</a:t>
              </a:r>
            </a:p>
          </p:txBody>
        </p:sp>
      </p:grpSp>
      <p:sp>
        <p:nvSpPr>
          <p:cNvPr id="21531" name="Text Box 27"/>
          <p:cNvSpPr txBox="1">
            <a:spLocks noChangeArrowheads="1"/>
          </p:cNvSpPr>
          <p:nvPr/>
        </p:nvSpPr>
        <p:spPr bwMode="auto">
          <a:xfrm>
            <a:off x="7154928" y="1830387"/>
            <a:ext cx="16065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Modelling, </a:t>
            </a:r>
          </a:p>
          <a:p>
            <a:r>
              <a:rPr lang="en-US" dirty="0"/>
              <a:t>(Identification,</a:t>
            </a:r>
          </a:p>
          <a:p>
            <a:r>
              <a:rPr lang="en-US" dirty="0"/>
              <a:t>Learning)</a:t>
            </a:r>
          </a:p>
        </p:txBody>
      </p:sp>
      <p:sp>
        <p:nvSpPr>
          <p:cNvPr id="21532" name="Text Box 28"/>
          <p:cNvSpPr txBox="1">
            <a:spLocks noChangeArrowheads="1"/>
          </p:cNvSpPr>
          <p:nvPr/>
        </p:nvSpPr>
        <p:spPr bwMode="auto">
          <a:xfrm>
            <a:off x="7154652" y="3200399"/>
            <a:ext cx="2562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Simulation,</a:t>
            </a:r>
          </a:p>
          <a:p>
            <a:r>
              <a:rPr lang="en-US" dirty="0"/>
              <a:t>(Model-based Prediction,</a:t>
            </a:r>
          </a:p>
          <a:p>
            <a:r>
              <a:rPr lang="en-US" dirty="0"/>
              <a:t>Classification)</a:t>
            </a:r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7131115" y="4629150"/>
            <a:ext cx="167180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Optimization,</a:t>
            </a:r>
          </a:p>
          <a:p>
            <a:r>
              <a:rPr lang="en-US" dirty="0"/>
              <a:t>(Inverse Design,</a:t>
            </a:r>
          </a:p>
          <a:p>
            <a:r>
              <a:rPr lang="en-US" dirty="0"/>
              <a:t>Calibration)</a:t>
            </a:r>
          </a:p>
        </p:txBody>
      </p:sp>
      <p:grpSp>
        <p:nvGrpSpPr>
          <p:cNvPr id="21536" name="Group 32"/>
          <p:cNvGrpSpPr>
            <a:grpSpLocks/>
          </p:cNvGrpSpPr>
          <p:nvPr/>
        </p:nvGrpSpPr>
        <p:grpSpPr bwMode="auto">
          <a:xfrm>
            <a:off x="2525778" y="3198812"/>
            <a:ext cx="4425950" cy="1016000"/>
            <a:chOff x="1579" y="1297"/>
            <a:chExt cx="2788" cy="640"/>
          </a:xfrm>
        </p:grpSpPr>
        <p:sp>
          <p:nvSpPr>
            <p:cNvPr id="21537" name="Rectangle 33"/>
            <p:cNvSpPr>
              <a:spLocks noChangeArrowheads="1"/>
            </p:cNvSpPr>
            <p:nvPr/>
          </p:nvSpPr>
          <p:spPr bwMode="auto">
            <a:xfrm>
              <a:off x="2306" y="1297"/>
              <a:ext cx="1148" cy="5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6000">
                  <a:solidFill>
                    <a:schemeClr val="folHlink"/>
                  </a:solidFill>
                </a:rPr>
                <a:t>!</a:t>
              </a:r>
            </a:p>
          </p:txBody>
        </p:sp>
        <p:sp>
          <p:nvSpPr>
            <p:cNvPr id="21538" name="Line 34"/>
            <p:cNvSpPr>
              <a:spLocks noChangeShapeType="1"/>
            </p:cNvSpPr>
            <p:nvPr/>
          </p:nvSpPr>
          <p:spPr bwMode="auto">
            <a:xfrm>
              <a:off x="1828" y="1586"/>
              <a:ext cx="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  <p:sp>
          <p:nvSpPr>
            <p:cNvPr id="21539" name="Line 35"/>
            <p:cNvSpPr>
              <a:spLocks noChangeShapeType="1"/>
            </p:cNvSpPr>
            <p:nvPr/>
          </p:nvSpPr>
          <p:spPr bwMode="auto">
            <a:xfrm>
              <a:off x="3454" y="1571"/>
              <a:ext cx="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  <p:sp>
          <p:nvSpPr>
            <p:cNvPr id="21540" name="Text Box 36"/>
            <p:cNvSpPr txBox="1">
              <a:spLocks noChangeArrowheads="1"/>
            </p:cNvSpPr>
            <p:nvPr/>
          </p:nvSpPr>
          <p:spPr bwMode="auto">
            <a:xfrm>
              <a:off x="1579" y="1297"/>
              <a:ext cx="274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chemeClr val="folHlink"/>
                  </a:solidFill>
                </a:rPr>
                <a:t>!</a:t>
              </a:r>
            </a:p>
          </p:txBody>
        </p:sp>
        <p:sp>
          <p:nvSpPr>
            <p:cNvPr id="21541" name="Text Box 37"/>
            <p:cNvSpPr txBox="1">
              <a:spLocks noChangeArrowheads="1"/>
            </p:cNvSpPr>
            <p:nvPr/>
          </p:nvSpPr>
          <p:spPr bwMode="auto">
            <a:xfrm>
              <a:off x="4027" y="1297"/>
              <a:ext cx="340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FF5050"/>
                  </a:solidFill>
                </a:rPr>
                <a:t>?</a:t>
              </a:r>
            </a:p>
          </p:txBody>
        </p:sp>
      </p:grpSp>
      <p:grpSp>
        <p:nvGrpSpPr>
          <p:cNvPr id="21542" name="Group 38"/>
          <p:cNvGrpSpPr>
            <a:grpSpLocks/>
          </p:cNvGrpSpPr>
          <p:nvPr/>
        </p:nvGrpSpPr>
        <p:grpSpPr bwMode="auto">
          <a:xfrm>
            <a:off x="2525778" y="4627562"/>
            <a:ext cx="4321174" cy="1016000"/>
            <a:chOff x="1579" y="1297"/>
            <a:chExt cx="2722" cy="640"/>
          </a:xfrm>
        </p:grpSpPr>
        <p:sp>
          <p:nvSpPr>
            <p:cNvPr id="21543" name="Rectangle 39"/>
            <p:cNvSpPr>
              <a:spLocks noChangeArrowheads="1"/>
            </p:cNvSpPr>
            <p:nvPr/>
          </p:nvSpPr>
          <p:spPr bwMode="auto">
            <a:xfrm>
              <a:off x="2306" y="1297"/>
              <a:ext cx="1148" cy="5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6000">
                  <a:solidFill>
                    <a:schemeClr val="folHlink"/>
                  </a:solidFill>
                </a:rPr>
                <a:t>!</a:t>
              </a:r>
            </a:p>
          </p:txBody>
        </p:sp>
        <p:sp>
          <p:nvSpPr>
            <p:cNvPr id="21544" name="Line 40"/>
            <p:cNvSpPr>
              <a:spLocks noChangeShapeType="1"/>
            </p:cNvSpPr>
            <p:nvPr/>
          </p:nvSpPr>
          <p:spPr bwMode="auto">
            <a:xfrm>
              <a:off x="1828" y="1586"/>
              <a:ext cx="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  <p:sp>
          <p:nvSpPr>
            <p:cNvPr id="21545" name="Line 41"/>
            <p:cNvSpPr>
              <a:spLocks noChangeShapeType="1"/>
            </p:cNvSpPr>
            <p:nvPr/>
          </p:nvSpPr>
          <p:spPr bwMode="auto">
            <a:xfrm>
              <a:off x="3454" y="1571"/>
              <a:ext cx="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de-DE"/>
            </a:p>
          </p:txBody>
        </p:sp>
        <p:sp>
          <p:nvSpPr>
            <p:cNvPr id="21546" name="Text Box 42"/>
            <p:cNvSpPr txBox="1">
              <a:spLocks noChangeArrowheads="1"/>
            </p:cNvSpPr>
            <p:nvPr/>
          </p:nvSpPr>
          <p:spPr bwMode="auto">
            <a:xfrm>
              <a:off x="1579" y="1297"/>
              <a:ext cx="340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rgbClr val="FF5050"/>
                  </a:solidFill>
                </a:rPr>
                <a:t>?</a:t>
              </a:r>
            </a:p>
          </p:txBody>
        </p:sp>
        <p:sp>
          <p:nvSpPr>
            <p:cNvPr id="21547" name="Text Box 43"/>
            <p:cNvSpPr txBox="1">
              <a:spLocks noChangeArrowheads="1"/>
            </p:cNvSpPr>
            <p:nvPr/>
          </p:nvSpPr>
          <p:spPr bwMode="auto">
            <a:xfrm>
              <a:off x="4027" y="1297"/>
              <a:ext cx="274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6000">
                  <a:solidFill>
                    <a:schemeClr val="folHlink"/>
                  </a:solidFill>
                </a:rPr>
                <a:t>!</a:t>
              </a:r>
            </a:p>
          </p:txBody>
        </p:sp>
      </p:grpSp>
      <p:sp>
        <p:nvSpPr>
          <p:cNvPr id="21548" name="Text Box 44"/>
          <p:cNvSpPr txBox="1">
            <a:spLocks noChangeArrowheads="1"/>
          </p:cNvSpPr>
          <p:nvPr/>
        </p:nvSpPr>
        <p:spPr bwMode="auto">
          <a:xfrm>
            <a:off x="3767813" y="1336675"/>
            <a:ext cx="16029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Systems Model</a:t>
            </a:r>
          </a:p>
        </p:txBody>
      </p:sp>
      <p:sp>
        <p:nvSpPr>
          <p:cNvPr id="21549" name="Text Box 45"/>
          <p:cNvSpPr txBox="1">
            <a:spLocks noChangeArrowheads="1"/>
          </p:cNvSpPr>
          <p:nvPr/>
        </p:nvSpPr>
        <p:spPr bwMode="auto">
          <a:xfrm>
            <a:off x="2441640" y="1336675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1550" name="Text Box 46"/>
          <p:cNvSpPr txBox="1">
            <a:spLocks noChangeArrowheads="1"/>
          </p:cNvSpPr>
          <p:nvPr/>
        </p:nvSpPr>
        <p:spPr bwMode="auto">
          <a:xfrm>
            <a:off x="6261165" y="1336675"/>
            <a:ext cx="869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5923" y="5025434"/>
            <a:ext cx="1220490" cy="1832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5780783"/>
            <a:ext cx="3598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Hans-Paul </a:t>
            </a:r>
            <a:r>
              <a:rPr lang="en-US" dirty="0" err="1"/>
              <a:t>Schwefel</a:t>
            </a:r>
            <a:r>
              <a:rPr lang="en-US" dirty="0"/>
              <a:t>: </a:t>
            </a:r>
          </a:p>
          <a:p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Optimierung</a:t>
            </a:r>
            <a:r>
              <a:rPr lang="en-US" dirty="0"/>
              <a:t>,</a:t>
            </a:r>
          </a:p>
          <a:p>
            <a:r>
              <a:rPr lang="en-US" dirty="0"/>
              <a:t>Lecture Notes, 1991</a:t>
            </a:r>
          </a:p>
          <a:p>
            <a:r>
              <a:rPr lang="en-US" dirty="0"/>
              <a:t>((c) picture: </a:t>
            </a:r>
            <a:r>
              <a:rPr lang="en-US" dirty="0" err="1"/>
              <a:t>ersonal</a:t>
            </a:r>
            <a:r>
              <a:rPr lang="en-US" dirty="0"/>
              <a:t> communication)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Model of Optimization Task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2000545" y="700882"/>
            <a:ext cx="7835900" cy="38409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n-US" sz="2400">
              <a:latin typeface="Times New Roman" pitchFamily="18" charset="0"/>
            </a:endParaRPr>
          </a:p>
          <a:p>
            <a:pPr lvl="1">
              <a:buFontTx/>
              <a:buNone/>
            </a:pPr>
            <a:endParaRPr lang="en-US" sz="2000"/>
          </a:p>
        </p:txBody>
      </p:sp>
      <p:pic>
        <p:nvPicPr>
          <p:cNvPr id="22569" name="Picture 4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75050" y="1214439"/>
            <a:ext cx="4554538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575" name="Rectangle 47"/>
          <p:cNvSpPr>
            <a:spLocks noChangeArrowheads="1"/>
          </p:cNvSpPr>
          <p:nvPr/>
        </p:nvSpPr>
        <p:spPr bwMode="auto">
          <a:xfrm>
            <a:off x="4821238" y="2963864"/>
            <a:ext cx="1822450" cy="91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6000">
                <a:solidFill>
                  <a:schemeClr val="folHlink"/>
                </a:solidFill>
              </a:rPr>
              <a:t>!</a:t>
            </a:r>
          </a:p>
        </p:txBody>
      </p:sp>
      <p:sp>
        <p:nvSpPr>
          <p:cNvPr id="22576" name="Line 48"/>
          <p:cNvSpPr>
            <a:spLocks noChangeShapeType="1"/>
          </p:cNvSpPr>
          <p:nvPr/>
        </p:nvSpPr>
        <p:spPr bwMode="auto">
          <a:xfrm>
            <a:off x="4275138" y="3422651"/>
            <a:ext cx="5461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22577" name="Line 49"/>
          <p:cNvSpPr>
            <a:spLocks noChangeShapeType="1"/>
          </p:cNvSpPr>
          <p:nvPr/>
        </p:nvSpPr>
        <p:spPr bwMode="auto">
          <a:xfrm>
            <a:off x="6643688" y="3398838"/>
            <a:ext cx="5318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22578" name="Text Box 50"/>
          <p:cNvSpPr txBox="1">
            <a:spLocks noChangeArrowheads="1"/>
          </p:cNvSpPr>
          <p:nvPr/>
        </p:nvSpPr>
        <p:spPr bwMode="auto">
          <a:xfrm>
            <a:off x="3667126" y="2963864"/>
            <a:ext cx="54053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5050"/>
                </a:solidFill>
              </a:rPr>
              <a:t>?</a:t>
            </a:r>
          </a:p>
        </p:txBody>
      </p:sp>
      <p:sp>
        <p:nvSpPr>
          <p:cNvPr id="22579" name="Text Box 51"/>
          <p:cNvSpPr txBox="1">
            <a:spLocks noChangeArrowheads="1"/>
          </p:cNvSpPr>
          <p:nvPr/>
        </p:nvSpPr>
        <p:spPr bwMode="auto">
          <a:xfrm>
            <a:off x="7183438" y="2963864"/>
            <a:ext cx="43473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0">
                <a:solidFill>
                  <a:schemeClr val="folHlink"/>
                </a:solidFill>
              </a:rPr>
              <a:t>!</a:t>
            </a:r>
          </a:p>
        </p:txBody>
      </p:sp>
      <p:sp>
        <p:nvSpPr>
          <p:cNvPr id="22580" name="Text Box 52"/>
          <p:cNvSpPr txBox="1">
            <a:spLocks noChangeArrowheads="1"/>
          </p:cNvSpPr>
          <p:nvPr/>
        </p:nvSpPr>
        <p:spPr bwMode="auto">
          <a:xfrm>
            <a:off x="3575050" y="4021138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de-DE" sz="1400"/>
          </a:p>
        </p:txBody>
      </p:sp>
      <p:pic>
        <p:nvPicPr>
          <p:cNvPr id="22583" name="Picture 5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67125" y="3862388"/>
            <a:ext cx="635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86" name="Picture 5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14925" y="3995738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89" name="Picture 6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967538" y="3887788"/>
            <a:ext cx="7874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Grafik 1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257925" y="4249738"/>
            <a:ext cx="3327660" cy="29184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and restrictions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1524000" y="1600201"/>
            <a:ext cx="78359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n-US" sz="2400" dirty="0">
              <a:latin typeface="Times New Roman" pitchFamily="18" charset="0"/>
            </a:endParaRPr>
          </a:p>
          <a:p>
            <a:pPr lvl="1">
              <a:buFontTx/>
              <a:buNone/>
            </a:pPr>
            <a:endParaRPr lang="en-US" sz="2000" dirty="0"/>
          </a:p>
        </p:txBody>
      </p:sp>
      <p:sp>
        <p:nvSpPr>
          <p:cNvPr id="158725" name="Rectangle 5"/>
          <p:cNvSpPr>
            <a:spLocks noChangeArrowheads="1"/>
          </p:cNvSpPr>
          <p:nvPr/>
        </p:nvSpPr>
        <p:spPr bwMode="auto">
          <a:xfrm>
            <a:off x="3806824" y="2824164"/>
            <a:ext cx="1822450" cy="91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6000">
                <a:solidFill>
                  <a:schemeClr val="folHlink"/>
                </a:solidFill>
              </a:rPr>
              <a:t>!</a:t>
            </a:r>
          </a:p>
        </p:txBody>
      </p:sp>
      <p:sp>
        <p:nvSpPr>
          <p:cNvPr id="158726" name="Line 6"/>
          <p:cNvSpPr>
            <a:spLocks noChangeShapeType="1"/>
          </p:cNvSpPr>
          <p:nvPr/>
        </p:nvSpPr>
        <p:spPr bwMode="auto">
          <a:xfrm>
            <a:off x="3260724" y="3282951"/>
            <a:ext cx="5461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58727" name="Line 7"/>
          <p:cNvSpPr>
            <a:spLocks noChangeShapeType="1"/>
          </p:cNvSpPr>
          <p:nvPr/>
        </p:nvSpPr>
        <p:spPr bwMode="auto">
          <a:xfrm>
            <a:off x="5629274" y="3259138"/>
            <a:ext cx="5318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58728" name="Text Box 8"/>
          <p:cNvSpPr txBox="1">
            <a:spLocks noChangeArrowheads="1"/>
          </p:cNvSpPr>
          <p:nvPr/>
        </p:nvSpPr>
        <p:spPr bwMode="auto">
          <a:xfrm>
            <a:off x="2652712" y="2824164"/>
            <a:ext cx="54053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5050"/>
                </a:solidFill>
              </a:rPr>
              <a:t>?</a:t>
            </a:r>
          </a:p>
        </p:txBody>
      </p:sp>
      <p:sp>
        <p:nvSpPr>
          <p:cNvPr id="158729" name="Text Box 9"/>
          <p:cNvSpPr txBox="1">
            <a:spLocks noChangeArrowheads="1"/>
          </p:cNvSpPr>
          <p:nvPr/>
        </p:nvSpPr>
        <p:spPr bwMode="auto">
          <a:xfrm>
            <a:off x="6169024" y="2824164"/>
            <a:ext cx="43473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0">
                <a:solidFill>
                  <a:schemeClr val="folHlink"/>
                </a:solidFill>
              </a:rPr>
              <a:t>!</a:t>
            </a:r>
          </a:p>
        </p:txBody>
      </p:sp>
      <p:sp>
        <p:nvSpPr>
          <p:cNvPr id="158730" name="Text Box 10"/>
          <p:cNvSpPr txBox="1">
            <a:spLocks noChangeArrowheads="1"/>
          </p:cNvSpPr>
          <p:nvPr/>
        </p:nvSpPr>
        <p:spPr bwMode="auto">
          <a:xfrm>
            <a:off x="2560636" y="3881438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de-DE" sz="1400"/>
          </a:p>
        </p:txBody>
      </p:sp>
      <p:pic>
        <p:nvPicPr>
          <p:cNvPr id="158731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52711" y="3722688"/>
            <a:ext cx="635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8732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00511" y="3856038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8733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53124" y="3748088"/>
            <a:ext cx="7874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Grafik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953124" y="4211764"/>
            <a:ext cx="2615950" cy="291847"/>
          </a:xfrm>
          <a:prstGeom prst="rect">
            <a:avLst/>
          </a:prstGeom>
          <a:noFill/>
          <a:ln/>
          <a:effectLst/>
        </p:spPr>
      </p:pic>
      <p:pic>
        <p:nvPicPr>
          <p:cNvPr id="158748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149475" y="1143000"/>
            <a:ext cx="7210425" cy="555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8749" name="Picture 2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49475" y="1852612"/>
            <a:ext cx="7210426" cy="49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Grafik 17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6005986" y="4738282"/>
            <a:ext cx="3314924" cy="29186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Multi-objective optimization task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1524000" y="1600201"/>
            <a:ext cx="78359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endParaRPr lang="en-US" sz="2400" dirty="0">
              <a:latin typeface="Times New Roman" pitchFamily="18" charset="0"/>
            </a:endParaRPr>
          </a:p>
          <a:p>
            <a:pPr lvl="1">
              <a:buFontTx/>
              <a:buNone/>
            </a:pPr>
            <a:endParaRPr lang="en-US" sz="2000" dirty="0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5005388" y="3422209"/>
            <a:ext cx="1822450" cy="91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6000">
                <a:solidFill>
                  <a:schemeClr val="folHlink"/>
                </a:solidFill>
              </a:rPr>
              <a:t>!</a:t>
            </a:r>
          </a:p>
        </p:txBody>
      </p:sp>
      <p:sp>
        <p:nvSpPr>
          <p:cNvPr id="73733" name="Line 5"/>
          <p:cNvSpPr>
            <a:spLocks noChangeShapeType="1"/>
          </p:cNvSpPr>
          <p:nvPr/>
        </p:nvSpPr>
        <p:spPr bwMode="auto">
          <a:xfrm>
            <a:off x="4459288" y="3880996"/>
            <a:ext cx="5461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6827838" y="3600008"/>
            <a:ext cx="5318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3851276" y="3422209"/>
            <a:ext cx="54053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5050"/>
                </a:solidFill>
              </a:rPr>
              <a:t>?</a:t>
            </a:r>
          </a:p>
        </p:txBody>
      </p:sp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7367588" y="3422209"/>
            <a:ext cx="43473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0">
                <a:solidFill>
                  <a:schemeClr val="folHlink"/>
                </a:solidFill>
              </a:rPr>
              <a:t>!</a:t>
            </a:r>
          </a:p>
        </p:txBody>
      </p:sp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3759200" y="4479483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de-DE" sz="1400"/>
          </a:p>
        </p:txBody>
      </p:sp>
      <p:pic>
        <p:nvPicPr>
          <p:cNvPr id="73738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275" y="4320733"/>
            <a:ext cx="635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9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51688" y="4346133"/>
            <a:ext cx="7874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740" name="Line 12"/>
          <p:cNvSpPr>
            <a:spLocks noChangeShapeType="1"/>
          </p:cNvSpPr>
          <p:nvPr/>
        </p:nvSpPr>
        <p:spPr bwMode="auto">
          <a:xfrm>
            <a:off x="6835776" y="3854008"/>
            <a:ext cx="5318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73741" name="Line 13"/>
          <p:cNvSpPr>
            <a:spLocks noChangeShapeType="1"/>
          </p:cNvSpPr>
          <p:nvPr/>
        </p:nvSpPr>
        <p:spPr bwMode="auto">
          <a:xfrm>
            <a:off x="6827838" y="4139758"/>
            <a:ext cx="5318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73742" name="Picture 1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24475" y="4485833"/>
            <a:ext cx="1092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44" name="Picture 1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24101" y="1615024"/>
            <a:ext cx="5362575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animBg="1"/>
      <p:bldP spid="73733" grpId="0" animBg="1"/>
      <p:bldP spid="73734" grpId="0" animBg="1"/>
      <p:bldP spid="73735" grpId="0"/>
      <p:bldP spid="73736" grpId="0"/>
      <p:bldP spid="73737" grpId="0"/>
      <p:bldP spid="73740" grpId="0" animBg="1"/>
      <p:bldP spid="737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Def.: </a:t>
            </a:r>
            <a:r>
              <a:rPr lang="nl-NL" dirty="0"/>
              <a:t>Minimum, minimizer</a:t>
            </a:r>
            <a:endParaRPr lang="de-DE" dirty="0"/>
          </a:p>
        </p:txBody>
      </p:sp>
      <p:pic>
        <p:nvPicPr>
          <p:cNvPr id="7" name="Grafik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82382" y="1133745"/>
            <a:ext cx="8427139" cy="39532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$f(\mathbf{x}) \rightarrow \min \mbox{!},\ \  \mathbf{x} \in \mathbb{S}$$&#10;$\mathbb{\mathbf{x}}:$ Decision variables\\&#10;$\mathbb{S}:$ Search space (feasible solutions)\\&#10;$f: \mathbb{S} \rightarrow \mathbb{R}$: Objective function\\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61"/>
  <p:tag name="PICTUREFILESIZE" val="539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\small&#10;Often, not all solutions in $\mathbb{S}$ are feasible (e.g. quality or budget constraints).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84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\small&#10;&#10;Feasibility can be comfortably handled by means of constraint functions.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55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$g_1(x) \leq c_{n_g}, ..., g_{n_g}(x) \leq c_{n_g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1"/>
  <p:tag name="PICTUREFILESIZE" val="1452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\mathbf{x} \in \mathbb{S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50"/>
  <p:tag name="PICTUREFILESIZE" val="30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\rightarrow \min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62"/>
  <p:tag name="PICTUREFILESIZE" val="16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\mathbf{f}: \mathbb{S} \rightarrow \mathbb{R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38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 \usepackage{pstcol}&#10;\begin{document}&#10;$$f_1(\mathbf{x}) \rightarrow \min \mbox{!}, \dots, f_{n_f} (\mathbf{x}) \rightarrow \min\ \  \mathbf{x} \in \mathbb{S}$$&#10;$\mathbb{\mathbf{x}}:$ Decision variables\\&#10;$\mathbb{S}:$ Search space (feasible solutions)\\&#10;$\mathbf{f}: \mathbb{S} \rightarrow \mathbb{R}^{\textcolor{blue}{n_f}}$: Objective function\\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25"/>
  <p:tag name="PICTUREFILESIZE" val="10266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Let $f(x)$ denote a function mapping from a  space $\mathbb{S}$ to $\mathbb{R}$. &#10;Then &#10;$$f^* = \min\{f(x) \ | \ x\in \mathbb{R} \}$$ is called the {\bf minimum} of $f$.&#10;&#10;All points $x\in \mathbb{S}$ with $f(x) =  f^*$ are called  {\bf minimizers} of $f$.&#10;The set of minimizers is denoted with: $$ \arg \min_{x \in \mathbb{S}} (f(x))$$ &#10;&#10;Analogously, one can define {\bf maximum} and {\bf maximizer}.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469"/>
  <p:tag name="PICTUREFILESIZE" val="10917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58.155"/>
  <p:tag name="ORIGINALWIDTH" val="5823.772"/>
  <p:tag name="LATEXADDIN" val="\documentclass{slides}\pagestyle{empty}&#10;\usepackage{amssymb}&#10;\usepackage{color}&#10;\begin{document}&#10;\small&#10;Let &#10;$f_1:\mathbb{S} \rightarrow \mathbb{R}$ and &#10;$f_2:\mathbb{S} \rightarrow \mathbb{R}$ denote two objective functions to be minimized.&#10;&#10;Then, these objective functions are said to be conflicting, if and only if&#10;$$\arg \min_{x \in \mathbb{S}} (f_1(x)) \cap \arg \min_{x \in \mathbb{S}} (f_2(x)) = \emptyset.$$&#10;&#10;This means is it is impossible to find a point that maximizes both functions simultaneously.&#10;&#10;\textcolor{red}{Can this be generalized to 3-D?}&#10;&#10;%$\bigcap_{i=1}^m \arg \min_{x \in \mathbb{S}}(f_i(x)) = \emptyset$&#10;\end{document}&#10;"/>
  <p:tag name="IGUANATEXSIZE" val="20"/>
  <p:tag name="IGUANATEXCURSOR" val="562"/>
  <p:tag name="TRANSPARENCY" val="False"/>
  <p:tag name="FILENAME" val=""/>
  <p:tag name="INPUTTYPE" val="0"/>
  <p:tag name="LATEXENGINEID" val="0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Let $a_1, \dots, a_{d}$, $b_{1 1}, ..., b_{n, d}$, $c_1, \dots, c_{n}$ &#10;denote real valued constants&#10;and $x_1$, $\dots,$ $x_{d}$ real valued decision variables. &#10;&#10;Then a problem of the form &#10;\begin{eqnarray}&#10;a_1 x_1 + ... + a_{d} x_{d} &amp;\rightarrow&amp; \min\nonumber\\&#10;\mbox{subject to}&amp;&amp;\nonumber\\&#10;b_{1,1} x_1 + \dots + b_{1, d} x_{d} &amp;\geq&amp; c_1\nonumber\\&#10;&amp;\vdots&amp;\nonumber\\&#10;b_{n, 1} x_1 + \dots + b_{n, d} x_{d}  &amp;\geq&amp; c_{n}\nonumber\\&#10;(x_1, \dots, x_{d}) &amp;\in&amp; \mathbb{R}^{d}\nonumber&#10;\end{eqnarray}&#10;is called a {\bf linear programming problem}. &#10;&#10;In matrix notation, it can be written in a compact form as&#10;$${\bf a} \cdot {\bf x} \rightarrow \min, \quad s.t. \  \mathbf{B} \mathbf{x} \geq \mathbf{c} \leq 0$$.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2289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\mathbf{x} \in \mathbb{S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50"/>
  <p:tag name="PICTUREFILESIZE" val="301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The term 'Linear programming' was coined by George Dantzig&#10;&#10;It refers to the task of finding an optimal program (schedule) for a planning problem&#10;and not to computer programming.&#10;&#10;Linear programming originated in millitary but now is widely used in civil applications of economical and logistic planning.&#10;&#10;Today 'Linear programming problems' are often also called 'Linear programs'&#10;&#10;More general problem definitions using\\ similar notation: 'Mathematical programming'  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73"/>
  <p:tag name="PICTUREFILESIZE" val="29979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Let  $x_1$, $\dots,$ $x_{d}$ denote $d$ decision variables (integer, or real valued).&#10;Let $c_1$, $\dots$, $c_n$ and $b_1$, $\dots$, $b_q$ denote some constants.&#10;&#10;Then a mathematical programming problem (MPP) has the form:&#10;$$&#10;f(x_1, \dots, x_d) \rightarrow \min&#10;$$&#10;subject to&#10;\begin{eqnarray}&#10;g_1(x_1, \dots, x_d) &amp;\geq&amp; c_1\nonumber\\&#10;&amp;\vdots&amp;\nonumber\\&#10;g_{n}(x_1, \dots, x_d) &amp;\geq&amp; c_{n}\nonumber\\&#10;h_1(x_1, \dots, x_d) &amp;=&amp; b_1\nonumber\\&#10;&amp;\vdots&amp;\nonumber\\&#10;h_{q}(x_1, \dots, x_d) &amp;=&amp; b_{q}\nonumber&#10;\end{eqnarray}&#10;Here $g_i(.) \geq c_i,\ i \in \{1,\dots, n\}$ are inequality constraints, \\&#10;and $h_j(.) = b_j,\ j \in \{1,\dots, q\}$  equality constraints.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2519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onlinear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75"/>
  <p:tag name="PICTUREFILESIZE" val="27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linear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44"/>
  <p:tag name="PICTUREFILESIZE" val="17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Mixed Integer Nonlinear programming (MINLP)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400"/>
  <p:tag name="PICTUREFILESIZE" val="1687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Mixed Integer Linear Programming (MILP)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363"/>
  <p:tag name="PICTUREFILESIZE" val="147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Linear Programming (LP)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218"/>
  <p:tag name="PICTUREFILESIZE" val="85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onlinear programming (NLP)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255"/>
  <p:tag name="PICTUREFILESIZE" val="1089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Integer programming (IP)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217"/>
  <p:tag name="PICTUREFILESIZE" val="945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onlinear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75"/>
  <p:tag name="PICTUREFILESIZE" val="27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f: \mathbb{S} \rightarrow \mathbb{R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90"/>
  <p:tag name="PICTUREFILESIZE" val="434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Quadratic Programming (QP)$^*$ 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3"/>
  <p:tag name="PICTUREFILESIZE" val="167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linear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"/>
  <p:tag name="PICTUREFILESIZE" val="279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b{R}^{d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"/>
  <p:tag name="PICTUREFILESIZE" val="203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b{R}^{d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"/>
  <p:tag name="PICTUREFILESIZE" val="203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b{R}^{d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"/>
  <p:tag name="PICTUREFILESIZE" val="203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quadratic**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8"/>
  <p:tag name="PICTUREFILESIZE" val="66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b{Z}^{d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"/>
  <p:tag name="PICTUREFILESIZE" val="206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b{R}^{d} \times \mathbb{Z}^{r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8"/>
  <p:tag name="PICTUREFILESIZE" val="448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b{R}^{d} \times \mathbb{Z}^{r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8"/>
  <p:tag name="PICTUREFILESIZE" val="448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Degree of\\ &#10;nonlinearity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96"/>
  <p:tag name="PICTUREFILESIZE" val="76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\rightarrow \min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62"/>
  <p:tag name="PICTUREFILESIZE" val="169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Search-space\ $\mathbb{S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5"/>
  <p:tag name="PICTUREFILESIZE" val="897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tinuous unconstrained optimization: $\mathbb{S}= \mathbb{R}^n$, $n_g = 0$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466"/>
  <p:tag name="PICTUREFILESIZE" val="185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Integer linear programming (ILP)$^*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8"/>
  <p:tag name="PICTUREFILESIZE" val="1678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b{Z}^{d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"/>
  <p:tag name="PICTUREFILESIZE" val="206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linear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44"/>
  <p:tag name="PICTUREFILESIZE" val="17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rbitary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464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onlinear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75"/>
  <p:tag name="PICTUREFILESIZE" val="278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onlinear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75"/>
  <p:tag name="PICTUREFILESIZE" val="278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quadratic function is of the form:\\&#10;$c_0 + b_1 x_1 + \dots + b_d x_n + a_{1,1} x_1 x_1 + a_{1,2} x_1 x_2 + \dots + a_{d,d} x_d x_d 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7"/>
  <p:tag name="PICTUREFILESIZE" val="3954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Let  $x_1$, $\dots,$ $x_{d}$ denote $d$, $c_1$, $\dots$, $c_n$, and $b_1$, $\dots$, $b_q$ &#10;be defined as previous.&#10;A multiobjective mathematical programming problem (MOP) has the form:&#10;\begin{eqnarray}&#10;f_1(x_1, \dots, x_d) &amp;\rightarrow&amp; \min\nonumber\\&#10;&amp;\vdots&amp;\nonumber\\&#10;f_m(x_1, \dots, x_d) &amp;\rightarrow&amp; \min\nonumber&#10;\end{eqnarray}&#10;subject to&#10;\begin{eqnarray}&#10;g_1(x_1, \dots, x_d) &amp;\geq&amp; c_1\nonumber\\&#10;&amp;\vdots&amp;\nonumber\\&#10;g_{n}(x_1, \dots, x_d) &amp;\geq&amp; c_{n}\nonumber\\&#10;h_1(x_1, \dots, x_d) &amp;=&amp; b_1\nonumber\\&#10;&amp;\vdots&amp;\nonumber\\&#10;h_{q}(x_1, \dots, x_d) &amp;=&amp; b_{q}\nonumber&#10;\end{eqnarray}&#10;For $m&gt;1$ one can always add the term 'Multiobjective', &#10;e.g. Multiobjective LP, Multiobjective MIP, etc..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2464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$distance(f - f_{target})  \rightarrow \min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2"/>
  <p:tag name="PICTUREFILESIZE" val="1359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21"/>
  <p:tag name="ORIGINALWIDTH" val="5826.75"/>
  <p:tag name="LATEXADDIN" val="\documentclass{slides}\pagestyle{empty}&#10;\usepackage{amssymb}&#10;\begin{document}&#10;\small&#10;Given a distance matrix, find a tour of a vehicle that visits every city exactly once and &#10;starts from a depot and returns to it.&#10;&#10;&#10;\end{document}&#10;"/>
  <p:tag name="IGUANATEXSIZE" val="20"/>
  <p:tag name="IGUANATEXCURSOR" val="217"/>
  <p:tag name="TRANSPARENCY" val="False"/>
  <p:tag name="FILENAME" val=""/>
  <p:tag name="INPUTTYPE" val="0"/>
  <p:tag name="LATEXENGINEID" val="0"/>
  <p:tag name="TEMPFOLDER" val="d:\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94992"/>
  <p:tag name="ORIGINALWIDTH" val="720.0347"/>
  <p:tag name="LATEXADDIN" val="\documentclass{slides}\pagestyle{empty}&#10;\usepackage{amssymb}&#10;\usepackage{amsmath}&#10;\usepackage{pstcol}&#10;\begin{document}&#10;\small&#10;&#10;This matrix encodes the tour &#10;$$0 \rightarrow 1 \rightarrow 2 \rightarrow 4 \rightarrow 3 \rightarrow 0$$ &#10;&#10;&#10;\end{document}&#10;"/>
  <p:tag name="IGUANATEXSIZE" val="20"/>
  <p:tag name="IGUANATEXCURSOR" val="139"/>
  <p:tag name="TRANSPARENCY" val="False"/>
  <p:tag name="FILENAME" val=""/>
  <p:tag name="INPUTTYPE" val="0"/>
  <p:tag name="LATEXENGINEID" val="0"/>
  <p:tag name="TEMPFOLDER" val="d:\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3.0778"/>
  <p:tag name="ORIGINALWIDTH" val="719.7074"/>
  <p:tag name="LATEXADDIN" val="\documentclass{slides}\pagestyle{empty}&#10;\usepackage{amssymb}&#10;\usepackage{amsmath}&#10;\usepackage{pstcol}&#10;\begin{document}&#10;\small&#10;$$\sum_{i=1}^{n-1}\sum_{j=1}^n \sum_{k=1}^n &#10;d_{j,k} x_{i,j} x_{i+1,k} + \\&#10;\sum_{i=1}^n x_{1,i} d_{0,i} + &#10;\sum_{i=1}^n x_{n,i} d_{i,0} \rightarrow \min$$&#10;subject to&#10;$$\forall i \in 1, \dots, n: \sum_{j=1}^n x_{i,j} = 1$$&#10;$$\forall j \in 1, \dots, n: \sum_{i=1}^n x_{i,j} = 1$$&#10;$$x_{i,j} \in \{0,1\}^{n \times n}$$&#10;&#10;Here $d_{i,j}$ denotes the distance from $i$ to $j$.and $0$ is the index of the depot.&#10;If $x_{i,j} = 1$ and $x_{i+1,k}=1$ then the vehicle drives in the $i$-th step from $j$ to $k$.&#10;&#10;&#10;\end{document}&#10;"/>
  <p:tag name="IGUANATEXSIZE" val="20"/>
  <p:tag name="IGUANATEXCURSOR" val="625"/>
  <p:tag name="TRANSPARENCY" val="False"/>
  <p:tag name="FILENAME" val=""/>
  <p:tag name="INPUTTYPE" val="0"/>
  <p:tag name="LATEXENGINEID" val="0"/>
  <p:tag name="TEMPFOLDER" val="d:\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82213"/>
  <p:tag name="ORIGINALWIDTH" val="720.3619"/>
  <p:tag name="LATEXADDIN" val="\documentclass{slides}\pagestyle{empty}&#10;\usepackage{amssymb}&#10;\usepackage{amsmath}&#10;\usepackage{pstcol}&#10;\begin{document}&#10;\small&#10;Assume the objective function $f$ is a black box function of some class $C$ that can be evaluated for &#10;all points $\mathbf{x} \in [0,1]^d$.&#10;&#10;&#10;\end{document}&#10;"/>
  <p:tag name="IGUANATEXSIZE" val="20"/>
  <p:tag name="IGUANATEXCURSOR" val="200"/>
  <p:tag name="TRANSPARENCY" val="False"/>
  <p:tag name="FILENAME" val=""/>
  <p:tag name="INPUTTYPE" val="0"/>
  <p:tag name="LATEXENGINEID" val="0"/>
  <p:tag name="TEMPFOLDER" val="d:\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6235"/>
  <p:tag name="ORIGINALWIDTH" val="719.7074"/>
  <p:tag name="LATEXADDIN" val="\documentclass{slides}\pagestyle{empty}&#10;\usepackage{amssymb}&#10;\usepackage{amsmath}&#10;\usepackage{pstcol}&#10;\begin{document}&#10;\small&#10;&#10;A black box algorithm $a$ sequentially generates and evaluates&#10;the points $\mathbf{x}_1$, $\dots$, $\mathbf{x}_t$, and appoints&#10;a current best solution $\mathbf{x}_t^*$. For some $t$&#10;it might provide a bound $f(\mathbf{x})-f^* \leq \delta$&#10;&#10;\end{document}&#10;"/>
  <p:tag name="IGUANATEXSIZE" val="20"/>
  <p:tag name="IGUANATEXCURSOR" val="366"/>
  <p:tag name="TRANSPARENCY" val="False"/>
  <p:tag name="FILENAME" val=""/>
  <p:tag name="INPUTTYPE" val="0"/>
  <p:tag name="LATEXENGINEID" val="0"/>
  <p:tag name="TEMPFOLDER" val="d:\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13126"/>
  <p:tag name="ORIGINALWIDTH" val="720.0347"/>
  <p:tag name="LATEXADDIN" val="\documentclass{slides}\pagestyle{empty}&#10;\usepackage{amssymb}&#10;\usepackage{amsmath}&#10;\usepackage{pstcol}&#10;\begin{document}&#10;\small&#10;&#10;Let $T_a(f,\delta)$ denote the minimal number of iterations some&#10;algorithm $a$ requires to guarantee an accuracy of $\delta$&#10;for some function $f \in C$.&#10;&#10;\end{document}&#10;"/>
  <p:tag name="IGUANATEXSIZE" val="20"/>
  <p:tag name="IGUANATEXCURSOR" val="280"/>
  <p:tag name="TRANSPARENCY" val="False"/>
  <p:tag name="FILENAME" val=""/>
  <p:tag name="INPUTTYPE" val="0"/>
  <p:tag name="LATEXENGINEID" val="0"/>
  <p:tag name="TEMPFOLDER" val="d:\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89205"/>
  <p:tag name="ORIGINALWIDTH" val="720.0347"/>
  <p:tag name="LATEXADDIN" val="\documentclass{slides}\pagestyle{empty}&#10;\usepackage{amssymb}&#10;\usepackage{amsmath}&#10;\usepackage{pstcol}&#10;\begin{document}&#10;\small&#10;&#10;Now the information based complexity IBC of $f$ reads&#10;&#10;\end{document}&#10;"/>
  <p:tag name="IGUANATEXSIZE" val="20"/>
  <p:tag name="IGUANATEXCURSOR" val="180"/>
  <p:tag name="TRANSPARENCY" val="False"/>
  <p:tag name="FILENAME" val=""/>
  <p:tag name="INPUTTYPE" val="0"/>
  <p:tag name="LATEXENGINEID" val="0"/>
  <p:tag name="TEMPFOLDER" val="d:\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.1874"/>
  <p:tag name="ORIGINALWIDTH" val="720.0347"/>
  <p:tag name="LATEXADDIN" val="\documentclass{slides}\pagestyle{empty}&#10;\usepackage{amssymb}&#10;\usepackage{amsmath}&#10;\usepackage{pstcol}&#10;\begin{document}&#10;\small&#10;&#10;$$\mbox{IBC}(C,\delta)=\inf_{a \in A}\left(\sup_{f\in C}(T_a(f,\delta))\right)$$  &#10;\end{document}&#10;"/>
  <p:tag name="IGUANATEXSIZE" val="20"/>
  <p:tag name="IGUANATEXCURSOR" val="141"/>
  <p:tag name="TRANSPARENCY" val="False"/>
  <p:tag name="FILENAME" val=""/>
  <p:tag name="INPUTTYPE" val="0"/>
  <p:tag name="LATEXENGINEID" val="0"/>
  <p:tag name="TEMPFOLDER" val="c:\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.40157"/>
  <p:tag name="ORIGINALWIDTH" val="719.3802"/>
  <p:tag name="LATEXADDIN" val="\documentclass{slides}\pagestyle{empty}&#10;\usepackage{amssymb}&#10;\usepackage{amsmath}&#10;\usepackage{pstcol}&#10;\begin{document}&#10;\small&#10;&#10;Let $A$ denote the set of all algorithms.&#10;\end{document}&#10;"/>
  <p:tag name="IGUANATEXSIZE" val="20"/>
  <p:tag name="IGUANATEXCURSOR" val="168"/>
  <p:tag name="TRANSPARENCY" val="False"/>
  <p:tag name="FILENAME" val=""/>
  <p:tag name="INPUTTYPE" val="0"/>
  <p:tag name="LATEXENGINEID" val="0"/>
  <p:tag name="TEMPFOLDER" val="d:\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.03803"/>
  <p:tag name="ORIGINALWIDTH" val="719.7074"/>
  <p:tag name="LATEXADDIN" val="\documentclass{slides}\pagestyle{empty}&#10;\usepackage{amsmath}&#10;\usepackage{amssymb}&#10;\usepackage{pstcol}&#10;\begin{document}&#10;$$&#10;\forall \mathbf{x}, \mathbf{x}' \in [-1,1]^d: ||f(\mathbf{x}) - f(\mathbf{x}')|| \leq k ||\mathbf{x} - \mathbf{x}'||  , 0 &lt; k &lt; \infty &#10;$$&#10;\end{document}&#10;"/>
  <p:tag name="IGUANATEXSIZE" val="20"/>
  <p:tag name="IGUANATEXCURSOR" val="260"/>
  <p:tag name="TRANSPARENCY" val="False"/>
  <p:tag name="FILENAME" val=""/>
  <p:tag name="INPUTTYPE" val="0"/>
  <p:tag name="LATEXENGINEID" val="0"/>
  <p:tag name="TEMPFOLDER" val="d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\mathbf{x} \in \mathbb{S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50"/>
  <p:tag name="PICTUREFILESIZE" val="301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32992"/>
  <p:tag name="ORIGINALWIDTH" val="719.7074"/>
  <p:tag name="LATEXADDIN" val="\documentclass{slides}\pagestyle{empty}&#10;\usepackage{amsmath}&#10;\usepackage{amssymb}&#10;\usepackage{pstcol}&#10;\begin{document}&#10;\small&#10;Needle in haystack function (not solvable, if black-box):&#10;$f(\mathbf{x}) = 0$ for $\mathbf{x}=\mathbf{x}^*$ and $f(\mathbf{x})= 1$ elsewhere. &#10;\end{document}&#10;"/>
  <p:tag name="IGUANATEXSIZE" val="20"/>
  <p:tag name="IGUANATEXCURSOR" val="227"/>
  <p:tag name="TRANSPARENCY" val="False"/>
  <p:tag name="FILENAME" val=""/>
  <p:tag name="INPUTTYPE" val="0"/>
  <p:tag name="LATEXENGINEID" val="0"/>
  <p:tag name="TEMPFOLDER" val="d:\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3524"/>
  <p:tag name="ORIGINALWIDTH" val="719.7074"/>
  <p:tag name="LATEXADDIN" val="\documentclass{slides}\pagestyle{empty}&#10;\usepackage{amssymb}&#10;\usepackage{amsmath}&#10;\usepackage{pstcol}&#10;\begin{document}&#10;\small&#10;If we know a Lipschitz constant &#10;$𝑘$  &#10;and search over a finite domain, &#10;e.g. $\mathbf{x} \in [−1,1]^𝑑$&#10; in the worst case the time for searching an optimum requires $n\sim&#10;(\frac{1}{\epsilon})^d  $&#10;function evaluations for finding a solution &#10;$ \mathbf{x}$ &#10;with $&#10;|f(\mathbf{x})- f^*|\leq\epsilon$ \\ &#10;(see curse of dimension, reader)&#10;&#10;&#10;\end{document}&#10;"/>
  <p:tag name="IGUANATEXSIZE" val="20"/>
  <p:tag name="IGUANATEXCURSOR" val="323"/>
  <p:tag name="TRANSPARENCY" val="False"/>
  <p:tag name="FILENAME" val=""/>
  <p:tag name="INPUTTYPE" val="0"/>
  <p:tag name="LATEXENGINEID" val="0"/>
  <p:tag name="TEMPFOLDER" val="d:\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85843"/>
  <p:tag name="ORIGINALWIDTH" val="719.7074"/>
  <p:tag name="LATEXADDIN" val="\documentclass{slides}\pagestyle{empty}&#10;\usepackage{amssymb}&#10;\usepackage{amsmath}&#10;\usepackage{pstcol}&#10;\begin{document}&#10;\small&#10;For Lipschitz functions, a small change of the input causes&#10;at most a small change of the output. Formally, we can define&#10;a Lipschitz constant:&#10;&#10;\end{document}&#10;"/>
  <p:tag name="IGUANATEXSIZE" val="20"/>
  <p:tag name="IGUANATEXCURSOR" val="261"/>
  <p:tag name="TRANSPARENCY" val="False"/>
  <p:tag name="FILENAME" val=""/>
  <p:tag name="INPUTTYPE" val="0"/>
  <p:tag name="LATEXENGINEID" val="0"/>
  <p:tag name="TEMPFOLDER" val="d:\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.03803"/>
  <p:tag name="ORIGINALWIDTH" val="719.7074"/>
  <p:tag name="LATEXADDIN" val="\documentclass{slides}\pagestyle{empty}&#10;\usepackage{amsmath}&#10;\usepackage{amssymb}&#10;\usepackage{pstcol}&#10;\begin{document}&#10;$$&#10;\forall \mathbf{x}, \mathbf{x}' \in [-1,1]^d: ||f(\mathbf{x}) - f(\mathbf{x}')|| \leq k ||\mathbf{x} - \mathbf{x}'||  , 0 &lt; k &lt; \infty &#10;$$&#10;\end{document}&#10;"/>
  <p:tag name="IGUANATEXSIZE" val="20"/>
  <p:tag name="IGUANATEXCURSOR" val="260"/>
  <p:tag name="TRANSPARENCY" val="False"/>
  <p:tag name="FILENAME" val=""/>
  <p:tag name="INPUTTYPE" val="0"/>
  <p:tag name="LATEXENGINEID" val="0"/>
  <p:tag name="TEMPFOLDER" val="d:\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32992"/>
  <p:tag name="ORIGINALWIDTH" val="719.7074"/>
  <p:tag name="LATEXADDIN" val="\documentclass{slides}\pagestyle{empty}&#10;\usepackage{amsmath}&#10;\usepackage{amssymb}&#10;\usepackage{pstcol}&#10;\begin{document}&#10;\small&#10;Needle in haystack function (not solvable, if black-box):&#10;$f(\mathbf{x}) = 0$ for $\mathbf{x}=\mathbf{x}^*$ and $f(\vec{x})= 1$ elsewhere. &#10;\end{document}&#10;"/>
  <p:tag name="IGUANATEXSIZE" val="20"/>
  <p:tag name="IGUANATEXCURSOR" val="227"/>
  <p:tag name="TRANSPARENCY" val="False"/>
  <p:tag name="FILENAME" val=""/>
  <p:tag name="INPUTTYPE" val="0"/>
  <p:tag name="LATEXENGINEID" val="0"/>
  <p:tag name="TEMPFOLDER" val="d:\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3524"/>
  <p:tag name="ORIGINALWIDTH" val="719.7074"/>
  <p:tag name="LATEXADDIN" val="\documentclass{slides}\pagestyle{empty}&#10;\usepackage{amssymb}&#10;\usepackage{amsmath}&#10;\usepackage{pstcol}&#10;\begin{document}&#10;\small&#10;If we know a Lipschitz constant &#10;$𝑘$  &#10;and search over a finite domain, &#10;e.g. $\mathbf{x} \in [0,1]^d$&#10; in the worst case the time for searching an optimum requires $n\sim&#10;(\frac{1}{\epsilon})^d  $&#10;function evaluations for finding a solution &#10;$ \mathbf{x}$ &#10;with $&#10;|f(\mathbf{x})- f^*|\leq\epsilon$ \\ &#10;(see curse of dimension, reader)&#10;&#10;&#10;\end{document}&#10;"/>
  <p:tag name="IGUANATEXSIZE" val="20"/>
  <p:tag name="IGUANATEXCURSOR" val="391"/>
  <p:tag name="TRANSPARENCY" val="False"/>
  <p:tag name="FILENAME" val=""/>
  <p:tag name="INPUTTYPE" val="0"/>
  <p:tag name="LATEXENGINEID" val="0"/>
  <p:tag name="TEMPFOLDER" val="c:\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85843"/>
  <p:tag name="ORIGINALWIDTH" val="719.7074"/>
  <p:tag name="LATEXADDIN" val="\documentclass{slides}\pagestyle{empty}&#10;\usepackage{amssymb}&#10;\usepackage{amsmath}&#10;\usepackage{pstcol}&#10;\begin{document}&#10;\small&#10;For Lipschitz functions, a small change of the input causes&#10;at most a small change of the output. Formally, we can define&#10;a Lipschitz constant:&#10;&#10;\end{document}&#10;"/>
  <p:tag name="IGUANATEXSIZE" val="20"/>
  <p:tag name="IGUANATEXCURSOR" val="261"/>
  <p:tag name="TRANSPARENCY" val="False"/>
  <p:tag name="FILENAME" val=""/>
  <p:tag name="INPUTTYPE" val="0"/>
  <p:tag name="LATEXENGINEID" val="0"/>
  <p:tag name="TEMPFOLDER" val="d:\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5.0683"/>
  <p:tag name="ORIGINALWIDTH" val="720.3619"/>
  <p:tag name="LATEXADDIN" val="\documentclass{slides}\pagestyle{empty}&#10;\usepackage{amssymb}&#10;\usepackage{amsmath}&#10;\usepackage{pstcol}&#10;\begin{document}&#10;\small&#10;\begin{minipage}{0.5\textwidth}&#10;Assume a cube $C_\epsilon^d$ of sidelength $\epsilon$&#10;and dimension $d$.&#10;&#10;Given a function value $f(x_c)$ is known in this &#10;small cube at some $x_c$&#10;&#10;&#10;&#10;\end{minipage}&#10;&#10;\end{document}&#10;"/>
  <p:tag name="IGUANATEXSIZE" val="20"/>
  <p:tag name="IGUANATEXCURSOR" val="308"/>
  <p:tag name="TRANSPARENCY" val="False"/>
  <p:tag name="FILENAME" val=""/>
  <p:tag name="INPUTTYPE" val="0"/>
  <p:tag name="LATEXENGINEID" val="0"/>
  <p:tag name="TEMPFOLDER" val="d:\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.22197"/>
  <p:tag name="ORIGINALWIDTH" val="720.0347"/>
  <p:tag name="LATEXADDIN" val="\documentclass{slides}\pagestyle{empty}&#10;\usepackage{amssymb}&#10;\usepackage{amsmath}&#10;\usepackage{pstcol}&#10;\begin{document}&#10;\small&#10;\begin{minipage}{0.5\textwidth}&#10;\end{minipage}&#10;&#10; $|f(\mathbf{x_c}) - f^*| \leq k \sqrt{\sum_{i=1}^d (\frac{1}{2} \epsilon)^2} = k \sqrt{\frac{d}{4}}\epsilon$ &#10;&#10;\end{document}&#10;"/>
  <p:tag name="IGUANATEXSIZE" val="20"/>
  <p:tag name="IGUANATEXCURSOR" val="272"/>
  <p:tag name="TRANSPARENCY" val="False"/>
  <p:tag name="FILENAME" val=""/>
  <p:tag name="INPUTTYPE" val="0"/>
  <p:tag name="LATEXENGINEID" val="0"/>
  <p:tag name="TEMPFOLDER" val="c:\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.34803"/>
  <p:tag name="ORIGINALWIDTH" val="720.0347"/>
  <p:tag name="LATEXADDIN" val="\documentclass{slides}\pagestyle{empty}&#10;\usepackage{amssymb}&#10;\usepackage{amsmath}&#10;\usepackage{pstcol}&#10;\begin{document}&#10;\small&#10;\begin{minipage}{0.5\textwidth}&#10;\end{minipage}&#10;&#10;$\lfloor \frac{1}{\epsilon}\rfloor^d$ $\epsilon$-cubes&#10;fit at least into $[0,1]^d$. &#10;&#10;\end{document}&#10;"/>
  <p:tag name="IGUANATEXSIZE" val="20"/>
  <p:tag name="IGUANATEXCURSOR" val="210"/>
  <p:tag name="TRANSPARENCY" val="False"/>
  <p:tag name="FILENAME" val=""/>
  <p:tag name="INPUTTYPE" val="0"/>
  <p:tag name="LATEXENGINEID" val="0"/>
  <p:tag name="TEMPFOLDER" val="d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f: \mathbb{S} \rightarrow \mathbb{R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90"/>
  <p:tag name="PICTUREFILESIZE" val="434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.171"/>
  <p:tag name="ORIGINALWIDTH" val="719.7074"/>
  <p:tag name="LATEXADDIN" val="\documentclass{slides}\pagestyle{empty}&#10;\usepackage{amssymb}&#10;\usepackage{amsmath}&#10;\usepackage{pstcol}&#10;\begin{document}&#10;\small&#10;\begin{minipage}{0.5\textwidth}&#10;In the worst case all &#10;black box evaluations result&#10;in the same value.&#10;&#10;\end{minipage}&#10;&#10;&#10;\end{document}&#10;"/>
  <p:tag name="IGUANATEXSIZE" val="20"/>
  <p:tag name="IGUANATEXCURSOR" val="228"/>
  <p:tag name="TRANSPARENCY" val="False"/>
  <p:tag name="FILENAME" val=""/>
  <p:tag name="INPUTTYPE" val="0"/>
  <p:tag name="LATEXENGINEID" val="0"/>
  <p:tag name="TEMPFOLDER" val="d:\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00433"/>
  <p:tag name="ORIGINALWIDTH" val="720.0347"/>
  <p:tag name="LATEXADDIN" val="\documentclass{slides}\pagestyle{empty}&#10;\usepackage{amssymb}&#10;\usepackage{amsmath}&#10;\usepackage{pstcol}&#10;\begin{document}&#10;\small&#10;\begin{minipage}{0.5\textwidth}&#10;\end{minipage}&#10;&#10;Then we require $\left\lfloor\frac{1}{\epsilon}\right\rfloor^d$ evaluations&#10;in order to guarantee that we found optimum &#10;with accuracy $k \sqrt{\frac{d}{4}}  \epsilon \geq \frac{1}{2} k \epsilon$. &#10;&#10;\end{document}&#10;"/>
  <p:tag name="IGUANATEXSIZE" val="20"/>
  <p:tag name="IGUANATEXCURSOR" val="356"/>
  <p:tag name="TRANSPARENCY" val="False"/>
  <p:tag name="FILENAME" val=""/>
  <p:tag name="INPUTTYPE" val="0"/>
  <p:tag name="LATEXENGINEID" val="0"/>
  <p:tag name="TEMPFOLDER" val="c:\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6062"/>
  <p:tag name="ORIGINALWIDTH" val="720.3619"/>
  <p:tag name="LATEXADDIN" val="\documentclass{slides}\pagestyle{empty}&#10;\usepackage{amssymb}&#10;\usepackage{amsmath}&#10;\usepackage{pstcol}&#10;\begin{document}&#10;\small&#10;\begin{minipage}{0.5\textwidth}&#10;\end{minipage}&#10;&#10;For a desired accuracy of $\delta$ we get $k \sqrt{\frac{d}{4}} \epsilon  \leq \delta$.&#10;And therefore $\epsilon \leq \frac{\delta}{2 k \sqrt{d}} $,&#10;and more than $\left\lfloor \frac{2 k \sqrt{d}}{ \delta} \right\rfloor^d \in \Theta(\left(\frac{k}{\delta}\right)^d)$&#10;evaluations for a given dimensionality $d$.&#10;\end{document}&#10;"/>
  <p:tag name="IGUANATEXSIZE" val="20"/>
  <p:tag name="IGUANATEXCURSOR" val="366"/>
  <p:tag name="TRANSPARENCY" val="False"/>
  <p:tag name="FILENAME" val=""/>
  <p:tag name="INPUTTYPE" val="0"/>
  <p:tag name="LATEXENGINEID" val="0"/>
  <p:tag name="TEMPFOLDER" val="c:\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72.291"/>
  <p:tag name="ORIGINALWIDTH" val="6107.236"/>
  <p:tag name="LATEXADDIN" val="\documentclass{slides}\pagestyle{empty}&#10;\usepackage{amssymb}&#10;\usepackage{amsmath}&#10;\begin{document}&#10;\small&#10;A decision problem is a problem where &#10;for a question on a given input a yes/no answer needs to be computed.&#10;&#10;A decision version of an unconstrained optimization problem is given by the problem:&#10;\bigskip&#10;&#10;\centerline{Does there exist $\mathbf{x} \in \{0,1\}^d$ such that $f(\mathbf{x}) &lt; \tau$?}&#10;&#10;The time complexity of an optimization problem is bounded by the time complexity &#10;of its decision version.&#10;&#10;If an efficient algorithm for the decision problem exists, then binary search can be used &#10;for the (approximation of a) solution to the optimization problem.&#10;&#10;In many cases, already the decision version of an optimization problem is &#10;difficult to solve.&#10;&#10;&#10;\end{document}&#10;"/>
  <p:tag name="IGUANATEXSIZE" val="20"/>
  <p:tag name="IGUANATEXCURSOR" val="365"/>
  <p:tag name="TRANSPARENCY" val="False"/>
  <p:tag name="FILENAME" val=""/>
  <p:tag name="INPUTTYPE" val="0"/>
  <p:tag name="LATEXENGINEID" val="0"/>
  <p:tag name="TEMPFOLDER" val="c:\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17.75"/>
  <p:tag name="ORIGINALWIDTH" val="5823"/>
  <p:tag name="LATEXADDIN" val="\documentclass{slides}\pagestyle{empty}&#10;\usepackage{amssymb}&#10;\usepackage{amsmath}&#10;\begin{document}&#10;\small&#10;A decision problem is in the complexity class P if it can be solved&#10;on a Turing machine in polynomial time.&#10;&#10;A decision problem is in the complexity class NP if it&#10;can be solved by a non-deterministic Turing Machine in&#10;polynomial time.&#10;&#10;A decision problem is NP complete, if and only if \\&#10;(1) it can be reduced to &#10;every problem in NP in polynomial time.&#10;(2) it is in NP&#10;&#10;&#10;&#10;&#10;\end{document}&#10;"/>
  <p:tag name="IGUANATEXSIZE" val="20"/>
  <p:tag name="IGUANATEXCURSOR" val="213"/>
  <p:tag name="TRANSPARENCY" val="False"/>
  <p:tag name="FILENAME" val=""/>
  <p:tag name="INPUTTYPE" val="0"/>
  <p:tag name="LATEXENGINEID" val="0"/>
  <p:tag name="TEMPFOLDER" val="d:\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7"/>
  <p:tag name="ORIGINALWIDTH" val="2906.25"/>
  <p:tag name="LATEXADDIN" val="\documentclass{slides}\pagestyle{empty}&#10;\usepackage{amssymb}&#10;\usepackage{amsmath}&#10;\begin{document}&#10;\small&#10;'Famous' unsolved problem:&#10;&#10;$\mbox{P} = \mbox{NP}?$&#10;&#10;&#10;&#10;&#10;\end{document}&#10;"/>
  <p:tag name="IGUANATEXSIZE" val="20"/>
  <p:tag name="IGUANATEXCURSOR" val="155"/>
  <p:tag name="TRANSPARENCY" val="False"/>
  <p:tag name="FILENAME" val=""/>
  <p:tag name="INPUTTYPE" val="0"/>
  <p:tag name="LATEXENGINEID" val="0"/>
  <p:tag name="TEMPFOLDER" val="d:\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09.438"/>
  <p:tag name="ORIGINALWIDTH" val="720.0347"/>
  <p:tag name="LATEXADDIN" val="\documentclass{slides}\pagestyle{empty}&#10;\usepackage{amssymb}&#10;\usepackage{amsmath}&#10;\usepackage{pstcol}&#10;\begin{document}&#10;\small&#10;&#10;For NP complete problems no polynomial time algorithms are available, yet.&#10;&#10;\textcolor{blue}{Examples: Decision versions of Knapsack, Traveling Salesperson Problem, &#10;Maximal Clique, Minimal Seperation of Graph, Scheduling, Integer Linear Programming.}&#10;&#10;An NP hard problem, is a problem with the property that if it could be &#10;solved in polynomial time, also all other problems in NP, including NP complete problems, could be solved in polynomial time&#10;(there exists a polynomial time reduction from NP complete problems to it).&#10;&#10;\textcolor{blue}{&#10;Examples: Nonlinear Programming, Quadratic Programming, Capacitated&#10;Vehicle Routing}&#10;&#10;&#10;\end{document}&#10;"/>
  <p:tag name="IGUANATEXSIZE" val="20"/>
  <p:tag name="IGUANATEXCURSOR" val="201"/>
  <p:tag name="TRANSPARENCY" val="False"/>
  <p:tag name="FILENAME" val=""/>
  <p:tag name="INPUTTYPE" val="0"/>
  <p:tag name="LATEXENGINEID" val="0"/>
  <p:tag name="TEMPFOLDER" val="d:\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31346"/>
  <p:tag name="ORIGINALWIDTH" val="719.7074"/>
  <p:tag name="LATEXADDIN" val="\documentclass{slides}\pagestyle{empty}&#10;\usepackage{amssymb}&#10;\usepackage{amsmath}&#10;\usepackage{pstcol}&#10;\begin{document}&#10;\small&#10;\begin{tabular}{c|c|c|}&#10;Problem  &amp; Time Complexity &amp; Method\\&#10;\hline&#10;LP, convex QP &amp; polynomial &amp; interior point\\ &#10;\hline&#10;ILP, IP, NLP  &amp; exponential? &amp; branch\&amp; bound\\&#10;\hline&#10;\end{tabular}&#10;&#10;&#10;\end{document}&#10;"/>
  <p:tag name="IGUANATEXSIZE" val="20"/>
  <p:tag name="IGUANATEXCURSOR" val="293"/>
  <p:tag name="TRANSPARENCY" val="False"/>
  <p:tag name="FILENAME" val=""/>
  <p:tag name="INPUTTYPE" val="0"/>
  <p:tag name="LATEXENGINEID" val="0"/>
  <p:tag name="TEMPFOLDER" val="d:\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84023"/>
  <p:tag name="ORIGINALWIDTH" val="720.0347"/>
  <p:tag name="LATEXADDIN" val="\documentclass{slides}\pagestyle{empty}&#10;\usepackage{amssymb}&#10;\usepackage{amsmath}&#10;\usepackage{pstcol}&#10;\begin{document}&#10;\small&#10;&#10;Search heuristics are algorithms that search for good solutions based on some ‘clever’ ideas. Works well in practice but cannot guarantee to find the best solution. &#10;&#10;&#10;\end{document}&#10;"/>
  <p:tag name="IGUANATEXSIZE" val="20"/>
  <p:tag name="IGUANATEXCURSOR" val="293"/>
  <p:tag name="TRANSPARENCY" val="False"/>
  <p:tag name="FILENAME" val=""/>
  <p:tag name="INPUTTYPE" val="0"/>
  <p:tag name="LATEXENGINEID" val="0"/>
  <p:tag name="TEMPFOLDER" val="d:\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84023"/>
  <p:tag name="ORIGINALWIDTH" val="720.3619"/>
  <p:tag name="LATEXADDIN" val="\documentclass{slides}\pagestyle{empty}&#10;\usepackage{amssymb}&#10;\usepackage{amsmath}&#10;\usepackage{pstcol}&#10;\begin{document}&#10;\small&#10;Branch \&amp; bound methods compute \&amp; update upper and lower bounds for function values in subspaces. Based on them they prune the search space.&#10;&#10;&#10;&#10;\end{document}&#10;"/>
  <p:tag name="IGUANATEXSIZE" val="20"/>
  <p:tag name="IGUANATEXCURSOR" val="125"/>
  <p:tag name="TRANSPARENCY" val="False"/>
  <p:tag name="FILENAME" val=""/>
  <p:tag name="INPUTTYPE" val="0"/>
  <p:tag name="LATEXENGINEID" val="0"/>
  <p:tag name="TEMPFOLDER" val="d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begin{document}&#10;$\rightarrow \min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mono"/>
  <p:tag name="ORIGWIDTH" val="62"/>
  <p:tag name="PICTUREFILESIZE" val="16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$|f(x) - f_{target}| \rightarrow \min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6"/>
  <p:tag name="PICTUREFILESIZE" val="946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2305</Words>
  <Application>Microsoft Office PowerPoint</Application>
  <PresentationFormat>Widescreen</PresentationFormat>
  <Paragraphs>311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inherit</vt:lpstr>
      <vt:lpstr>Times New Roman</vt:lpstr>
      <vt:lpstr>Office Theme</vt:lpstr>
      <vt:lpstr>Day 01 Optimization Models and Single Objective Optimization</vt:lpstr>
      <vt:lpstr>Learning goals</vt:lpstr>
      <vt:lpstr>Multicriteria Optimization and Decision Analysis</vt:lpstr>
      <vt:lpstr>Systems Analysis View of Optimization</vt:lpstr>
      <vt:lpstr>Optimization in Systems Analysis</vt:lpstr>
      <vt:lpstr>Systems Model of Optimization Task</vt:lpstr>
      <vt:lpstr>Constraints and restrictions</vt:lpstr>
      <vt:lpstr>Multi-objective optimization task</vt:lpstr>
      <vt:lpstr>Def.: Minimum, minimizer</vt:lpstr>
      <vt:lpstr>Def.: Conflicting objective functions</vt:lpstr>
      <vt:lpstr>Standard formulation of mathematical programming</vt:lpstr>
      <vt:lpstr>Linear programming</vt:lpstr>
      <vt:lpstr>Linear programming: Graphical solution in 2D (http://www.onlinemathlearning.com/linear-programming-example.html)</vt:lpstr>
      <vt:lpstr>Linear integer programming</vt:lpstr>
      <vt:lpstr>Mathematical ‘Programming’</vt:lpstr>
      <vt:lpstr>Mathematical programs in standard form</vt:lpstr>
      <vt:lpstr>Terminology: Constraints</vt:lpstr>
      <vt:lpstr>Classification: Mathematical Programming</vt:lpstr>
      <vt:lpstr>Multiobjective Mathematical Program</vt:lpstr>
      <vt:lpstr>Example 1: Mathematical Program for Reactor</vt:lpstr>
      <vt:lpstr>Example 2: Constrained 0/1 Knapsack Problem</vt:lpstr>
      <vt:lpstr>Example: Multiobjective 0/1 Knapsack Problem</vt:lpstr>
      <vt:lpstr>Example: Equality Constraint for Tin Problem</vt:lpstr>
      <vt:lpstr>Example: Knapsack Problem with Cardinality Constraint</vt:lpstr>
      <vt:lpstr>Example: Traveling Salesperson Problem</vt:lpstr>
      <vt:lpstr>Encoding of a TSP tour</vt:lpstr>
      <vt:lpstr>PowerPoint Presentation</vt:lpstr>
      <vt:lpstr>Mathematical Programming Models</vt:lpstr>
      <vt:lpstr>Placement of unit discs on the square – mixed integer problem – ‘Big M trick’</vt:lpstr>
      <vt:lpstr>Complexity of optimization problems</vt:lpstr>
      <vt:lpstr>Continuous optimization</vt:lpstr>
      <vt:lpstr>Difficulties in Nonlinear Programming and Continuous Unconstrained Optimization </vt:lpstr>
      <vt:lpstr>Simulated Annealing and   Stochastic Hillclimbing Methods</vt:lpstr>
      <vt:lpstr>Black-box Optimization &amp;   Information Based Complexity</vt:lpstr>
      <vt:lpstr>Fundamental bounds in continuous optimization</vt:lpstr>
      <vt:lpstr>Fundamental bounds in continuous optimization</vt:lpstr>
      <vt:lpstr>Lipschitz continuity uncertainty margins  (1-D python code)</vt:lpstr>
      <vt:lpstr>Curse of dimensionality (proof)</vt:lpstr>
      <vt:lpstr>Combinatorial optimization</vt:lpstr>
      <vt:lpstr>Decision version of optimization problem</vt:lpstr>
      <vt:lpstr>NP hard problems</vt:lpstr>
      <vt:lpstr>NP hard problems</vt:lpstr>
      <vt:lpstr>NP, NP-Complete, NP-Hard</vt:lpstr>
      <vt:lpstr>Difficulties in solving mathematical programming problems</vt:lpstr>
      <vt:lpstr>PowerPoint Presentation</vt:lpstr>
      <vt:lpstr>Search heuristics, Branch and Bound</vt:lpstr>
      <vt:lpstr>Summary: Take home messages (1)</vt:lpstr>
      <vt:lpstr>Summary: Take home messages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 Optimization Models and Single Objective Optimization</dc:title>
  <dc:creator>Michael Emmerich</dc:creator>
  <cp:lastModifiedBy>Michael Emmerich</cp:lastModifiedBy>
  <cp:revision>4</cp:revision>
  <dcterms:created xsi:type="dcterms:W3CDTF">2021-08-10T16:32:39Z</dcterms:created>
  <dcterms:modified xsi:type="dcterms:W3CDTF">2021-08-14T11:30:56Z</dcterms:modified>
</cp:coreProperties>
</file>